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65" r:id="rId4"/>
    <p:sldId id="261" r:id="rId5"/>
    <p:sldId id="262" r:id="rId6"/>
    <p:sldId id="264"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70" d="100"/>
          <a:sy n="70" d="100"/>
        </p:scale>
        <p:origin x="-13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C2BDF-6DE4-4F15-B8A3-CAB0518B9F83}" type="datetimeFigureOut">
              <a:rPr lang="en-US" smtClean="0"/>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73B5-7C2E-4DEC-B5B1-A40C55557D8C}" type="slidenum">
              <a:rPr lang="en-US" smtClean="0"/>
              <a:pPr/>
              <a:t>‹#›</a:t>
            </a:fld>
            <a:endParaRPr lang="en-US"/>
          </a:p>
        </p:txBody>
      </p:sp>
    </p:spTree>
    <p:extLst>
      <p:ext uri="{BB962C8B-B14F-4D97-AF65-F5344CB8AC3E}">
        <p14:creationId xmlns="" xmlns:p14="http://schemas.microsoft.com/office/powerpoint/2010/main" val="68329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073B5-7C2E-4DEC-B5B1-A40C55557D8C}" type="slidenum">
              <a:rPr lang="en-US" smtClean="0"/>
              <a:pPr/>
              <a:t>3</a:t>
            </a:fld>
            <a:endParaRPr lang="en-US"/>
          </a:p>
        </p:txBody>
      </p:sp>
    </p:spTree>
    <p:extLst>
      <p:ext uri="{BB962C8B-B14F-4D97-AF65-F5344CB8AC3E}">
        <p14:creationId xmlns="" xmlns:p14="http://schemas.microsoft.com/office/powerpoint/2010/main" val="70086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err="1" smtClean="0"/>
              <a:t>Botulinum</a:t>
            </a:r>
            <a:r>
              <a:rPr lang="en-US" sz="2400" b="1" dirty="0" smtClean="0"/>
              <a:t> Toxin Type A(DB00083)</a:t>
            </a:r>
            <a:r>
              <a:rPr lang="en-US" dirty="0" smtClean="0"/>
              <a:t/>
            </a:r>
            <a:br>
              <a:rPr lang="en-US" dirty="0" smtClean="0"/>
            </a:br>
            <a:r>
              <a:rPr lang="en-US" sz="2000" b="1" dirty="0" smtClean="0"/>
              <a:t>Approved and Investigational Drug</a:t>
            </a:r>
            <a:endParaRPr lang="en-US" sz="2000" b="1" dirty="0"/>
          </a:p>
        </p:txBody>
      </p:sp>
      <p:sp>
        <p:nvSpPr>
          <p:cNvPr id="3" name="Subtitle 2"/>
          <p:cNvSpPr>
            <a:spLocks noGrp="1"/>
          </p:cNvSpPr>
          <p:nvPr>
            <p:ph type="subTitle" idx="1"/>
          </p:nvPr>
        </p:nvSpPr>
        <p:spPr>
          <a:xfrm>
            <a:off x="457200" y="1219200"/>
            <a:ext cx="8305800" cy="1981200"/>
          </a:xfrm>
        </p:spPr>
        <p:txBody>
          <a:bodyPr/>
          <a:lstStyle/>
          <a:p>
            <a:pPr algn="l"/>
            <a:r>
              <a:rPr lang="en-US" sz="1800" dirty="0" smtClean="0">
                <a:solidFill>
                  <a:srgbClr val="000000"/>
                </a:solidFill>
              </a:rPr>
              <a:t>Chemical Formula: C</a:t>
            </a:r>
            <a:r>
              <a:rPr lang="en-US" sz="1800" baseline="-25000" dirty="0" smtClean="0">
                <a:solidFill>
                  <a:srgbClr val="000000"/>
                </a:solidFill>
              </a:rPr>
              <a:t>6760</a:t>
            </a:r>
            <a:r>
              <a:rPr lang="en-US" sz="1800" dirty="0" smtClean="0">
                <a:solidFill>
                  <a:srgbClr val="000000"/>
                </a:solidFill>
              </a:rPr>
              <a:t>H</a:t>
            </a:r>
            <a:r>
              <a:rPr lang="en-US" sz="1800" baseline="-25000" dirty="0" smtClean="0">
                <a:solidFill>
                  <a:srgbClr val="000000"/>
                </a:solidFill>
              </a:rPr>
              <a:t>10447</a:t>
            </a:r>
            <a:r>
              <a:rPr lang="en-US" sz="1800" dirty="0" smtClean="0">
                <a:solidFill>
                  <a:srgbClr val="000000"/>
                </a:solidFill>
              </a:rPr>
              <a:t>N</a:t>
            </a:r>
            <a:r>
              <a:rPr lang="en-US" sz="1800" baseline="-25000" dirty="0" smtClean="0">
                <a:solidFill>
                  <a:srgbClr val="000000"/>
                </a:solidFill>
              </a:rPr>
              <a:t>1743</a:t>
            </a:r>
            <a:r>
              <a:rPr lang="en-US" sz="1800" dirty="0" smtClean="0">
                <a:solidFill>
                  <a:srgbClr val="000000"/>
                </a:solidFill>
              </a:rPr>
              <a:t>O</a:t>
            </a:r>
            <a:r>
              <a:rPr lang="en-US" sz="1800" baseline="-25000" dirty="0" smtClean="0">
                <a:solidFill>
                  <a:srgbClr val="000000"/>
                </a:solidFill>
              </a:rPr>
              <a:t>2010</a:t>
            </a:r>
            <a:r>
              <a:rPr lang="en-US" sz="1800" dirty="0" smtClean="0">
                <a:solidFill>
                  <a:srgbClr val="000000"/>
                </a:solidFill>
              </a:rPr>
              <a:t>S</a:t>
            </a:r>
            <a:r>
              <a:rPr lang="en-US" sz="1800" baseline="-25000" dirty="0" smtClean="0">
                <a:solidFill>
                  <a:srgbClr val="000000"/>
                </a:solidFill>
              </a:rPr>
              <a:t>32</a:t>
            </a:r>
            <a:endParaRPr lang="en-US" sz="1800" dirty="0" smtClean="0">
              <a:solidFill>
                <a:srgbClr val="000000"/>
              </a:solidFill>
            </a:endParaRPr>
          </a:p>
          <a:p>
            <a:pPr algn="l"/>
            <a:r>
              <a:rPr lang="en-US" sz="1800" dirty="0" smtClean="0">
                <a:solidFill>
                  <a:srgbClr val="000000"/>
                </a:solidFill>
              </a:rPr>
              <a:t>Molecular </a:t>
            </a:r>
            <a:r>
              <a:rPr lang="en-US" sz="1800" dirty="0">
                <a:solidFill>
                  <a:srgbClr val="000000"/>
                </a:solidFill>
              </a:rPr>
              <a:t>Weight</a:t>
            </a:r>
            <a:r>
              <a:rPr lang="en-US" sz="1800" dirty="0" smtClean="0">
                <a:solidFill>
                  <a:srgbClr val="000000"/>
                </a:solidFill>
              </a:rPr>
              <a:t>: 149322.9</a:t>
            </a:r>
          </a:p>
          <a:p>
            <a:pPr algn="l"/>
            <a:endParaRPr lang="en-US" sz="1800" dirty="0" smtClean="0">
              <a:solidFill>
                <a:schemeClr val="tx1"/>
              </a:solidFill>
            </a:endParaRPr>
          </a:p>
          <a:p>
            <a:pPr algn="just"/>
            <a:r>
              <a:rPr lang="en-US" sz="1800" dirty="0" smtClean="0">
                <a:solidFill>
                  <a:schemeClr val="tx1"/>
                </a:solidFill>
              </a:rPr>
              <a:t>Purified </a:t>
            </a:r>
            <a:r>
              <a:rPr lang="en-US" sz="1800" dirty="0" err="1" smtClean="0">
                <a:solidFill>
                  <a:schemeClr val="tx1"/>
                </a:solidFill>
              </a:rPr>
              <a:t>botulinum</a:t>
            </a:r>
            <a:r>
              <a:rPr lang="en-US" sz="1800" dirty="0" smtClean="0">
                <a:solidFill>
                  <a:schemeClr val="tx1"/>
                </a:solidFill>
              </a:rPr>
              <a:t> toxin from Clostridium </a:t>
            </a:r>
            <a:r>
              <a:rPr lang="en-US" sz="1800" dirty="0" err="1" smtClean="0">
                <a:solidFill>
                  <a:schemeClr val="tx1"/>
                </a:solidFill>
              </a:rPr>
              <a:t>botulinum</a:t>
            </a:r>
            <a:r>
              <a:rPr lang="en-US" sz="1800" dirty="0" smtClean="0">
                <a:solidFill>
                  <a:schemeClr val="tx1"/>
                </a:solidFill>
              </a:rPr>
              <a:t>, purified from culture via dialysis and acid precipitation.</a:t>
            </a:r>
            <a:endParaRPr lang="en-US" dirty="0" smtClean="0">
              <a:solidFill>
                <a:srgbClr val="000000"/>
              </a:solidFill>
            </a:endParaRPr>
          </a:p>
        </p:txBody>
      </p:sp>
      <p:sp>
        <p:nvSpPr>
          <p:cNvPr id="4" name="Title 1"/>
          <p:cNvSpPr txBox="1">
            <a:spLocks/>
          </p:cNvSpPr>
          <p:nvPr/>
        </p:nvSpPr>
        <p:spPr>
          <a:xfrm>
            <a:off x="381000" y="29718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381000" y="3336924"/>
            <a:ext cx="8229600" cy="1722438"/>
          </a:xfrm>
          <a:prstGeom prst="rect">
            <a:avLst/>
          </a:prstGeom>
        </p:spPr>
        <p:txBody>
          <a:bodyPr vert="horz" lIns="91440" tIns="45720" rIns="91440" bIns="45720" rtlCol="0">
            <a:noAutofit/>
          </a:bodyPr>
          <a:lstStyle/>
          <a:p>
            <a:pPr lvl="0" algn="just">
              <a:spcBef>
                <a:spcPct val="20000"/>
              </a:spcBef>
              <a:defRPr/>
            </a:pPr>
            <a:r>
              <a:rPr lang="en-US" sz="1500" dirty="0" smtClean="0"/>
              <a:t>For the treatment of cervical </a:t>
            </a:r>
            <a:r>
              <a:rPr lang="en-US" sz="1500" dirty="0" err="1" smtClean="0"/>
              <a:t>dystonia</a:t>
            </a:r>
            <a:r>
              <a:rPr lang="en-US" sz="1500" dirty="0" smtClean="0"/>
              <a:t> in adults to decrease the severity of abnormal head position and neck pain associated with cervical </a:t>
            </a:r>
            <a:r>
              <a:rPr lang="en-US" sz="1500" dirty="0" err="1" smtClean="0"/>
              <a:t>dystonia</a:t>
            </a:r>
            <a:r>
              <a:rPr lang="en-US" sz="1500" dirty="0" smtClean="0"/>
              <a:t>. Also for the treatment of severe primary </a:t>
            </a:r>
            <a:r>
              <a:rPr lang="en-US" sz="1500" dirty="0" err="1" smtClean="0"/>
              <a:t>axillary</a:t>
            </a:r>
            <a:r>
              <a:rPr lang="en-US" sz="1500" dirty="0" smtClean="0"/>
              <a:t> </a:t>
            </a:r>
            <a:r>
              <a:rPr lang="en-US" sz="1500" dirty="0" err="1" smtClean="0"/>
              <a:t>hyperhidrosis</a:t>
            </a:r>
            <a:r>
              <a:rPr lang="en-US" sz="1500" dirty="0" smtClean="0"/>
              <a:t> that is inadequately managed with topical agents and for the treatment of strabismus and </a:t>
            </a:r>
            <a:r>
              <a:rPr lang="en-US" sz="1500" dirty="0" err="1" smtClean="0"/>
              <a:t>blepharospasm</a:t>
            </a:r>
            <a:r>
              <a:rPr lang="en-US" sz="1500" dirty="0" smtClean="0"/>
              <a:t> associated with </a:t>
            </a:r>
            <a:r>
              <a:rPr lang="en-US" sz="1500" dirty="0" err="1" smtClean="0"/>
              <a:t>dystonia</a:t>
            </a:r>
            <a:r>
              <a:rPr lang="en-US" sz="1500" dirty="0" smtClean="0"/>
              <a:t>, including benign essential </a:t>
            </a:r>
            <a:r>
              <a:rPr lang="en-US" sz="1500" dirty="0" err="1" smtClean="0"/>
              <a:t>blepharospasm</a:t>
            </a:r>
            <a:r>
              <a:rPr lang="en-US" sz="1500" dirty="0" smtClean="0"/>
              <a:t> or VII nerve disorders in patients 12 years of age and above. Also used cosmetically to temporarily improve the appearance of moderate-to-severe frown lines between the eyebrows (</a:t>
            </a:r>
            <a:r>
              <a:rPr lang="en-US" sz="1500" dirty="0" err="1" smtClean="0"/>
              <a:t>glabellar</a:t>
            </a:r>
            <a:r>
              <a:rPr lang="en-US" sz="1500" dirty="0" smtClean="0"/>
              <a:t> lines) as well as for the treatment of excessive underarm sweating.)</a:t>
            </a:r>
            <a:endParaRPr kumimoji="0" lang="en-US" sz="1500" b="0" i="0" u="none" strike="noStrike" kern="1200" cap="none" spc="0" normalizeH="0" baseline="0" noProof="0" dirty="0">
              <a:ln>
                <a:noFill/>
              </a:ln>
              <a:effectLst/>
              <a:uLnTx/>
              <a:uFillTx/>
              <a:latin typeface="+mn-lt"/>
              <a:ea typeface="+mn-ea"/>
              <a:cs typeface="+mn-cs"/>
            </a:endParaRPr>
          </a:p>
        </p:txBody>
      </p:sp>
      <p:sp>
        <p:nvSpPr>
          <p:cNvPr id="10" name="Title 1"/>
          <p:cNvSpPr txBox="1">
            <a:spLocks/>
          </p:cNvSpPr>
          <p:nvPr/>
        </p:nvSpPr>
        <p:spPr>
          <a:xfrm>
            <a:off x="381000" y="49530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Content Placeholder 2"/>
          <p:cNvSpPr txBox="1">
            <a:spLocks/>
          </p:cNvSpPr>
          <p:nvPr/>
        </p:nvSpPr>
        <p:spPr>
          <a:xfrm>
            <a:off x="381000" y="5334000"/>
            <a:ext cx="8229600" cy="990600"/>
          </a:xfrm>
          <a:prstGeom prst="rect">
            <a:avLst/>
          </a:prstGeom>
        </p:spPr>
        <p:txBody>
          <a:bodyPr vert="horz" lIns="91440" tIns="45720" rIns="91440" bIns="45720" rtlCol="0">
            <a:noAutofit/>
          </a:bodyPr>
          <a:lstStyle/>
          <a:p>
            <a:pPr algn="just">
              <a:spcBef>
                <a:spcPct val="20000"/>
              </a:spcBef>
            </a:pPr>
            <a:r>
              <a:rPr lang="en-US" sz="1500" dirty="0" smtClean="0"/>
              <a:t>A 150 </a:t>
            </a:r>
            <a:r>
              <a:rPr lang="en-US" sz="1500" dirty="0" err="1" smtClean="0"/>
              <a:t>kDa</a:t>
            </a:r>
            <a:r>
              <a:rPr lang="en-US" sz="1500" dirty="0" smtClean="0"/>
              <a:t> </a:t>
            </a:r>
            <a:r>
              <a:rPr lang="en-US" sz="1500" dirty="0" err="1" smtClean="0"/>
              <a:t>neurotoxic</a:t>
            </a:r>
            <a:r>
              <a:rPr lang="en-US" sz="1500" dirty="0" smtClean="0"/>
              <a:t> protein produced from fermentation of Hall strain Clostridium </a:t>
            </a:r>
            <a:r>
              <a:rPr lang="en-US" sz="1500" dirty="0" err="1" smtClean="0"/>
              <a:t>botulinum</a:t>
            </a:r>
            <a:r>
              <a:rPr lang="en-US" sz="1500" dirty="0" smtClean="0"/>
              <a:t> type A grown in a medium containing casein </a:t>
            </a:r>
            <a:r>
              <a:rPr lang="en-US" sz="1500" dirty="0" err="1" smtClean="0"/>
              <a:t>hydrolysate</a:t>
            </a:r>
            <a:r>
              <a:rPr lang="en-US" sz="1500" dirty="0" smtClean="0"/>
              <a:t>, glucose and yeast extract. It is purified from the culture solution by dialysis and a series of acid precipitations to a complex consisting of the neurotoxin, and several accessory proteins.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1219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228600" y="1524000"/>
            <a:ext cx="8229600" cy="11430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smtClean="0"/>
              <a:t>http://</a:t>
            </a:r>
            <a:r>
              <a:rPr lang="en-US" sz="1500" smtClean="0"/>
              <a:t>dailymed.nlm.nih.gov/dailymed/drugInfo.cfm?setid=3f35d6e0-3450-4abc-a0da-cc7b277e7c6e </a:t>
            </a:r>
            <a:endParaRPr lang="en-US" sz="1500" smtClean="0"/>
          </a:p>
          <a:p>
            <a:pPr marL="342900" indent="-342900" algn="just">
              <a:spcBef>
                <a:spcPct val="20000"/>
              </a:spcBef>
              <a:buAutoNum type="arabicPeriod"/>
            </a:pPr>
            <a:r>
              <a:rPr lang="en-US" sz="1500" smtClean="0"/>
              <a:t>http</a:t>
            </a:r>
            <a:r>
              <a:rPr lang="en-US" sz="1500" smtClean="0"/>
              <a:t>://www.rxlist.com/xeomin-drug.htm</a:t>
            </a:r>
            <a:endParaRPr lang="en-US" sz="1500" dirty="0" smtClean="0"/>
          </a:p>
        </p:txBody>
      </p:sp>
      <p:sp>
        <p:nvSpPr>
          <p:cNvPr id="10" name="Rectangle 9"/>
          <p:cNvSpPr/>
          <p:nvPr/>
        </p:nvSpPr>
        <p:spPr>
          <a:xfrm>
            <a:off x="228600" y="2286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228600" y="533400"/>
            <a:ext cx="8229600" cy="533400"/>
          </a:xfrm>
          <a:prstGeom prst="rect">
            <a:avLst/>
          </a:prstGeom>
        </p:spPr>
        <p:txBody>
          <a:bodyPr vert="horz" lIns="91440" tIns="45720" rIns="91440" bIns="45720" rtlCol="0">
            <a:noAutofit/>
          </a:bodyPr>
          <a:lstStyle/>
          <a:p>
            <a:pPr algn="just">
              <a:spcBef>
                <a:spcPct val="20000"/>
              </a:spcBef>
            </a:pPr>
            <a:r>
              <a:rPr lang="en-US" sz="1500" dirty="0" err="1" smtClean="0"/>
              <a:t>oncomitant</a:t>
            </a:r>
            <a:r>
              <a:rPr lang="en-US" sz="1500" dirty="0" smtClean="0"/>
              <a:t> treatment of XEOMIN and </a:t>
            </a:r>
            <a:r>
              <a:rPr lang="en-US" sz="1500" dirty="0" err="1" smtClean="0"/>
              <a:t>aminoglycoside</a:t>
            </a:r>
            <a:r>
              <a:rPr lang="en-US" sz="1500" dirty="0" smtClean="0"/>
              <a:t> antibiotics, </a:t>
            </a:r>
            <a:r>
              <a:rPr lang="en-US" sz="1500" dirty="0" err="1" smtClean="0"/>
              <a:t>spectinomycin</a:t>
            </a:r>
            <a:r>
              <a:rPr lang="en-US" sz="1500" dirty="0" smtClean="0"/>
              <a:t>, or other agents that interfere with neuromuscular transmission (e.g., </a:t>
            </a:r>
            <a:r>
              <a:rPr lang="en-US" sz="1500" dirty="0" err="1" smtClean="0"/>
              <a:t>tubocurarine</a:t>
            </a:r>
            <a:r>
              <a:rPr lang="en-US" sz="1500" dirty="0" smtClean="0"/>
              <a:t>-like agents), or muscle relaxants, should be observed closely because the effect of XEOMIN may be potentiated </a:t>
            </a:r>
            <a:endParaRPr lang="en-US" sz="15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7526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Mechanism</a:t>
            </a:r>
            <a:r>
              <a:rPr kumimoji="0" lang="en-US" sz="1800" b="1" i="0" u="none" strike="noStrike" kern="1200" cap="none" spc="0" normalizeH="0" noProof="0" dirty="0" smtClean="0">
                <a:ln>
                  <a:noFill/>
                </a:ln>
                <a:solidFill>
                  <a:schemeClr val="tx1"/>
                </a:solidFill>
                <a:effectLst/>
                <a:uLnTx/>
                <a:uFillTx/>
                <a:latin typeface="+mj-lt"/>
                <a:ea typeface="+mj-ea"/>
                <a:cs typeface="+mj-cs"/>
              </a:rPr>
              <a:t> of Action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2087562"/>
            <a:ext cx="8229600" cy="960438"/>
          </a:xfrm>
          <a:prstGeom prst="rect">
            <a:avLst/>
          </a:prstGeom>
        </p:spPr>
        <p:txBody>
          <a:bodyPr vert="horz" lIns="91440" tIns="45720" rIns="91440" bIns="45720" rtlCol="0">
            <a:noAutofit/>
          </a:bodyPr>
          <a:lstStyle/>
          <a:p>
            <a:pPr algn="just">
              <a:spcBef>
                <a:spcPct val="20000"/>
              </a:spcBef>
            </a:pPr>
            <a:r>
              <a:rPr lang="en-US" sz="1500" dirty="0" err="1" smtClean="0"/>
              <a:t>Botulinum</a:t>
            </a:r>
            <a:r>
              <a:rPr lang="en-US" sz="1500" dirty="0" smtClean="0"/>
              <a:t> Toxin Type A blocks neuromuscular transmission by binding to acceptor sites on motor or sympathetic nerve terminals, entering the nerve terminals, and inhibiting the release of acetylcholine. This inhibition occurs as the neurotoxin cleaves SNAP-25, a protein integral to the successful docking and release of acetylcholine from vesicles situated within nerve endings.</a:t>
            </a:r>
          </a:p>
        </p:txBody>
      </p:sp>
      <p:sp>
        <p:nvSpPr>
          <p:cNvPr id="8" name="Content Placeholder 2"/>
          <p:cNvSpPr txBox="1">
            <a:spLocks/>
          </p:cNvSpPr>
          <p:nvPr/>
        </p:nvSpPr>
        <p:spPr>
          <a:xfrm>
            <a:off x="381000" y="334962"/>
            <a:ext cx="8229600" cy="1417638"/>
          </a:xfrm>
          <a:prstGeom prst="rect">
            <a:avLst/>
          </a:prstGeom>
        </p:spPr>
        <p:txBody>
          <a:bodyPr vert="horz" lIns="91440" tIns="45720" rIns="91440" bIns="45720" rtlCol="0">
            <a:noAutofit/>
          </a:bodyPr>
          <a:lstStyle/>
          <a:p>
            <a:pPr algn="just">
              <a:spcBef>
                <a:spcPct val="20000"/>
              </a:spcBef>
            </a:pPr>
            <a:r>
              <a:rPr lang="en-US" sz="1500" dirty="0" err="1" smtClean="0"/>
              <a:t>Botulinum</a:t>
            </a:r>
            <a:r>
              <a:rPr lang="en-US" sz="1500" dirty="0" smtClean="0"/>
              <a:t> Toxin Type A is not expected to be present in the peripheral blood at measurable levels following IM or </a:t>
            </a:r>
            <a:r>
              <a:rPr lang="en-US" sz="1500" dirty="0" err="1" smtClean="0"/>
              <a:t>intradermal</a:t>
            </a:r>
            <a:r>
              <a:rPr lang="en-US" sz="1500" dirty="0" smtClean="0"/>
              <a:t> injection at the recommended doses. The recommended quantities of neurotoxin administered at each treatment session are not expected to result in systemic, overt distant clinical effects, i.e. muscle weakness, in patients without other neuromuscular dysfunction. However, sub-clinical systemic effects have been shown by single-fiber electromyography after IM doses of </a:t>
            </a:r>
            <a:r>
              <a:rPr lang="en-US" sz="1500" dirty="0" err="1" smtClean="0"/>
              <a:t>botulinum</a:t>
            </a:r>
            <a:r>
              <a:rPr lang="en-US" sz="1500" dirty="0" smtClean="0"/>
              <a:t> toxins appropriate to produce clinically observable local muscle weakness.</a:t>
            </a:r>
          </a:p>
        </p:txBody>
      </p:sp>
      <p:sp>
        <p:nvSpPr>
          <p:cNvPr id="9" name="Title 1"/>
          <p:cNvSpPr txBox="1">
            <a:spLocks/>
          </p:cNvSpPr>
          <p:nvPr/>
        </p:nvSpPr>
        <p:spPr>
          <a:xfrm>
            <a:off x="381000" y="30178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Toxicity</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457200" y="3352800"/>
            <a:ext cx="8229600" cy="960438"/>
          </a:xfrm>
          <a:prstGeom prst="rect">
            <a:avLst/>
          </a:prstGeom>
        </p:spPr>
        <p:txBody>
          <a:bodyPr vert="horz" lIns="91440" tIns="45720" rIns="91440" bIns="45720" rtlCol="0">
            <a:noAutofit/>
          </a:bodyPr>
          <a:lstStyle/>
          <a:p>
            <a:pPr algn="just">
              <a:spcBef>
                <a:spcPct val="20000"/>
              </a:spcBef>
            </a:pPr>
            <a:r>
              <a:rPr lang="en-US" sz="1500" dirty="0" smtClean="0"/>
              <a:t>Based on toxicological studies, it has been estimated that the human LD50 &amp;#13; by injection is approximately 2800 Units, equivalent to 28 individual vials of BOTOX (</a:t>
            </a:r>
            <a:r>
              <a:rPr lang="en-US" sz="1500" dirty="0" err="1" smtClean="0"/>
              <a:t>Botulinum</a:t>
            </a:r>
            <a:r>
              <a:rPr lang="en-US" sz="1500" dirty="0" smtClean="0"/>
              <a:t> Toxin Type A) Purified Neurotoxin Complex (100 Units) for a 70 kg adult. When injected intramuscularly, </a:t>
            </a:r>
            <a:r>
              <a:rPr lang="en-US" sz="1500" dirty="0" err="1" smtClean="0"/>
              <a:t>Botulinum</a:t>
            </a:r>
            <a:r>
              <a:rPr lang="en-US" sz="1500" dirty="0" smtClean="0"/>
              <a:t> Toxin Type A has been shown to be </a:t>
            </a:r>
            <a:r>
              <a:rPr lang="en-US" sz="1500" dirty="0" err="1" smtClean="0"/>
              <a:t>teratogenic</a:t>
            </a:r>
            <a:r>
              <a:rPr lang="en-US" sz="1500" dirty="0" smtClean="0"/>
              <a:t> or to have </a:t>
            </a:r>
            <a:r>
              <a:rPr lang="en-US" sz="1500" dirty="0" err="1" smtClean="0"/>
              <a:t>embryocidal</a:t>
            </a:r>
            <a:r>
              <a:rPr lang="en-US" sz="1500" dirty="0" smtClean="0"/>
              <a:t> effects in some animal species.</a:t>
            </a:r>
          </a:p>
        </p:txBody>
      </p:sp>
      <p:sp>
        <p:nvSpPr>
          <p:cNvPr id="11" name="Title 1"/>
          <p:cNvSpPr txBox="1">
            <a:spLocks/>
          </p:cNvSpPr>
          <p:nvPr/>
        </p:nvSpPr>
        <p:spPr>
          <a:xfrm>
            <a:off x="457200" y="43132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Absorption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Content Placeholder 2"/>
          <p:cNvSpPr txBox="1">
            <a:spLocks/>
          </p:cNvSpPr>
          <p:nvPr/>
        </p:nvSpPr>
        <p:spPr>
          <a:xfrm>
            <a:off x="457200" y="4678362"/>
            <a:ext cx="8229600" cy="960438"/>
          </a:xfrm>
          <a:prstGeom prst="rect">
            <a:avLst/>
          </a:prstGeom>
        </p:spPr>
        <p:txBody>
          <a:bodyPr vert="horz" lIns="91440" tIns="45720" rIns="91440" bIns="45720" rtlCol="0">
            <a:noAutofit/>
          </a:bodyPr>
          <a:lstStyle/>
          <a:p>
            <a:pPr algn="just">
              <a:spcBef>
                <a:spcPct val="20000"/>
              </a:spcBef>
            </a:pPr>
            <a:r>
              <a:rPr lang="en-US" sz="1500" dirty="0" smtClean="0"/>
              <a:t>The chemical complexity of </a:t>
            </a:r>
            <a:r>
              <a:rPr lang="en-US" sz="1500" dirty="0" err="1" smtClean="0"/>
              <a:t>Botulinum</a:t>
            </a:r>
            <a:r>
              <a:rPr lang="en-US" sz="1500" dirty="0" smtClean="0"/>
              <a:t> Toxin Type A combined with its extreme potency limits the opportunity to study its pharmacokinetic profile in humans. Therefore, no human pharmacokinetic studies have been performed. </a:t>
            </a:r>
            <a:r>
              <a:rPr lang="en-US" sz="1500" dirty="0" err="1" smtClean="0"/>
              <a:t>Botulinum</a:t>
            </a:r>
            <a:r>
              <a:rPr lang="en-US" sz="1500" dirty="0" smtClean="0"/>
              <a:t> Toxin Type A is injected directly into the target organ, a skeletal muscle. Thus, bioavailability of the intravenous or oral route is not of clinical relevance. </a:t>
            </a:r>
          </a:p>
        </p:txBody>
      </p:sp>
      <p:sp>
        <p:nvSpPr>
          <p:cNvPr id="13" name="Title 1"/>
          <p:cNvSpPr txBox="1">
            <a:spLocks/>
          </p:cNvSpPr>
          <p:nvPr/>
        </p:nvSpPr>
        <p:spPr>
          <a:xfrm>
            <a:off x="457200" y="56086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Category</a:t>
            </a:r>
          </a:p>
        </p:txBody>
      </p:sp>
      <p:sp>
        <p:nvSpPr>
          <p:cNvPr id="14" name="Content Placeholder 2"/>
          <p:cNvSpPr txBox="1">
            <a:spLocks/>
          </p:cNvSpPr>
          <p:nvPr/>
        </p:nvSpPr>
        <p:spPr>
          <a:xfrm>
            <a:off x="533400" y="6019800"/>
            <a:ext cx="8229600" cy="304800"/>
          </a:xfrm>
          <a:prstGeom prst="rect">
            <a:avLst/>
          </a:prstGeom>
        </p:spPr>
        <p:txBody>
          <a:bodyPr vert="horz" lIns="91440" tIns="45720" rIns="91440" bIns="45720" rtlCol="0">
            <a:noAutofit/>
          </a:bodyPr>
          <a:lstStyle/>
          <a:p>
            <a:pPr algn="just">
              <a:spcBef>
                <a:spcPct val="20000"/>
              </a:spcBef>
            </a:pPr>
            <a:r>
              <a:rPr lang="en-US" sz="1500" dirty="0" smtClean="0"/>
              <a:t>Neuromuscular Blocking Agents and Anti-Wrinkle Agents and </a:t>
            </a:r>
            <a:r>
              <a:rPr lang="en-US" sz="1500" dirty="0" err="1" smtClean="0"/>
              <a:t>Antidystonic</a:t>
            </a:r>
            <a:r>
              <a:rPr lang="en-US" sz="1500" dirty="0" smtClean="0"/>
              <a:t> Agents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81000" y="228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Affected Organisms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Content Placeholder 2"/>
          <p:cNvSpPr txBox="1">
            <a:spLocks/>
          </p:cNvSpPr>
          <p:nvPr/>
        </p:nvSpPr>
        <p:spPr>
          <a:xfrm>
            <a:off x="381000" y="533400"/>
            <a:ext cx="8229600" cy="274638"/>
          </a:xfrm>
          <a:prstGeom prst="rect">
            <a:avLst/>
          </a:prstGeom>
        </p:spPr>
        <p:txBody>
          <a:bodyPr vert="horz" lIns="91440" tIns="45720" rIns="91440" bIns="45720" rtlCol="0">
            <a:noAutofit/>
          </a:bodyPr>
          <a:lstStyle/>
          <a:p>
            <a:pPr algn="just">
              <a:spcBef>
                <a:spcPct val="20000"/>
              </a:spcBef>
            </a:pPr>
            <a:r>
              <a:rPr lang="en-IN" sz="1500" dirty="0" smtClean="0"/>
              <a:t>Human and other Mammals</a:t>
            </a:r>
            <a:endParaRPr lang="en-US" sz="1500" dirty="0" smtClean="0"/>
          </a:p>
        </p:txBody>
      </p:sp>
      <p:sp>
        <p:nvSpPr>
          <p:cNvPr id="20" name="Rectangle 19"/>
          <p:cNvSpPr/>
          <p:nvPr/>
        </p:nvSpPr>
        <p:spPr>
          <a:xfrm>
            <a:off x="381000" y="1066800"/>
            <a:ext cx="8610600" cy="553998"/>
          </a:xfrm>
          <a:prstGeom prst="rect">
            <a:avLst/>
          </a:prstGeom>
        </p:spPr>
        <p:txBody>
          <a:bodyPr wrap="square">
            <a:spAutoFit/>
          </a:bodyPr>
          <a:lstStyle/>
          <a:p>
            <a:r>
              <a:rPr lang="en-US" sz="1500" dirty="0" smtClean="0"/>
              <a:t>Patent no. 2280565, Canada, approved: 2005-11-15 expired: 2019-08-20</a:t>
            </a:r>
          </a:p>
          <a:p>
            <a:r>
              <a:rPr lang="en-US" sz="1500" dirty="0" smtClean="0"/>
              <a:t>Patent no. 2310845, Canada, approved: 2001-05-15 expired: 2014-06-07</a:t>
            </a:r>
          </a:p>
        </p:txBody>
      </p:sp>
      <p:sp>
        <p:nvSpPr>
          <p:cNvPr id="21" name="Title 1"/>
          <p:cNvSpPr txBox="1">
            <a:spLocks/>
          </p:cNvSpPr>
          <p:nvPr/>
        </p:nvSpPr>
        <p:spPr>
          <a:xfrm>
            <a:off x="381000" y="7620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Patents</a:t>
            </a:r>
          </a:p>
        </p:txBody>
      </p:sp>
      <p:sp>
        <p:nvSpPr>
          <p:cNvPr id="6" name="Content Placeholder 2"/>
          <p:cNvSpPr txBox="1">
            <a:spLocks/>
          </p:cNvSpPr>
          <p:nvPr/>
        </p:nvSpPr>
        <p:spPr>
          <a:xfrm>
            <a:off x="381000" y="1828800"/>
            <a:ext cx="8229600" cy="3733800"/>
          </a:xfrm>
          <a:prstGeom prst="rect">
            <a:avLst/>
          </a:prstGeom>
        </p:spPr>
        <p:txBody>
          <a:bodyPr vert="horz" lIns="91440" tIns="45720" rIns="91440" bIns="45720" rtlCol="0">
            <a:noAutofit/>
          </a:bodyPr>
          <a:lstStyle/>
          <a:p>
            <a:pPr algn="just">
              <a:spcBef>
                <a:spcPct val="20000"/>
              </a:spcBef>
            </a:pPr>
            <a:r>
              <a:rPr lang="en-US" sz="1500" dirty="0" smtClean="0"/>
              <a:t>MPFVNKQFNYKDPVNGVDIAYIKIPNVGQMQPVKAFKIHNKIWVIPERDTFTNPEEGDLNPPPEAKQVPVSYYDSTYLSTDNEKDNYLKGVTKLFERIYSTDLGRMLLTSIVRGIPFWGGSTIDTELKVIDTNCINVIQPDGSYRSEELNLVIIGPSADIIQFECKSFGHEVLNLTRNGYGSTQYIRFSPDFTFGFEESLEVDTNPLLGAGKFATDPAVTLAHELIHAGHRLYGIAINPNRVFKVNTNAYYEMSGLEVSFEELRTFGGHDAKFIDSLQENEFRLYYYNKFKDIASTLNKAKSIVGTTASLQYMKNVFKEKYLLSEDTSGKFSVDKLKFDKLYKMLTEIYTEDNFVKFFKVLNRKTYLNFDKAVFKINIVPKVNYTIYDGFNLRNTNLAANFNGQNTEINNMNFTKLKNFTGLFEFYKLLCVRGIITSKTKSLDKGYNKALNDLCIKVNNWDLFFSPSEDNFTNDLNKGEEITSDTNIEAAEENISLDLIQQYYLTFNFDNEPENISIENLSSDIIGQLELMPNIERFPNGKKYELDKYTMFHYLRAQEFEHGKSRIALTNSVNEALLNPSRVYTFFSSDYVKKVNKATEAAMFLGWVEQLVYDFTDETSEVSTTDKIADITIIIPYIGPALNIGNMLYKDDFVGALIFSGAVILLEFIPEIAIPVLGTFALVSYIANKVLTVQTIDNALSKRNEKWDEVYKYIVTNWLAKVNTQIDLIRKKMKEALENQAEATKAIINYQYNQYTEEEKNNINFNIDDLSSKLNESINKAMININKFLNQCSVSYLMNSMIPYGVKRLEDFDASLKDALLKYIYDNRGTLIGQVDRLKDKVNNTLSTDIPFQLSKYVDNQRLLSTFTEYIKNIINTSILNLRYESNHLIDLSRYASKINIGSKVNFDPIDKNQIQLFNLESSKIEVILKNAIVYNSMYENFSTSFWIRIPKYFNSISLNNEYTIINCMENNSGWKVSLNYGEIIWTLQDTQEIKQRVVFKYSQMINISDYINRWIFVTITNNRLNNSKIYINGRLIDQKPISNLGNIHASNNIMFKLDGCRDTHRYIWIKYFNLFDKELNEKEIKDLYDNQSNSGILKDFWGDYLQYDKPYYMLNLYDPNKYVDVNNVGIRGYMYLKGPRGSVMTTNIYLNSSLYRGTKFIIKKYASGNKDNIVRNNDRVYINVVVKNKEYRLATNASQAGVEKILSALEIPDVGNLSQVVVMKSKNDQGITNKCKMNLQDNNGNDIGFIGFHQFNNIAKLVASNWYNRQIERSSRTLGCSWEFIPVDDGWGERPL</a:t>
            </a:r>
            <a:endParaRPr lang="en-US" sz="1500" dirty="0" smtClean="0"/>
          </a:p>
        </p:txBody>
      </p:sp>
      <p:sp>
        <p:nvSpPr>
          <p:cNvPr id="7" name="Title 1"/>
          <p:cNvSpPr txBox="1">
            <a:spLocks/>
          </p:cNvSpPr>
          <p:nvPr/>
        </p:nvSpPr>
        <p:spPr>
          <a:xfrm>
            <a:off x="381000" y="14938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Sequence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Title 1"/>
          <p:cNvSpPr txBox="1">
            <a:spLocks/>
          </p:cNvSpPr>
          <p:nvPr/>
        </p:nvSpPr>
        <p:spPr>
          <a:xfrm>
            <a:off x="304800" y="5486400"/>
            <a:ext cx="3200400" cy="411162"/>
          </a:xfrm>
          <a:prstGeom prst="rect">
            <a:avLst/>
          </a:prstGeom>
        </p:spPr>
        <p:txBody>
          <a:bodyPr vert="horz" lIns="91440" tIns="45720" rIns="91440" bIns="45720" rtlCol="0" anchor="ctr">
            <a:normAutofit/>
          </a:bodyPr>
          <a:lstStyle/>
          <a:p>
            <a:pPr lvl="0">
              <a:spcBef>
                <a:spcPct val="0"/>
              </a:spcBef>
            </a:pPr>
            <a:r>
              <a:rPr lang="en-IN" b="1" dirty="0" smtClean="0">
                <a:latin typeface="+mj-lt"/>
                <a:ea typeface="+mj-ea"/>
                <a:cs typeface="+mj-cs"/>
              </a:rPr>
              <a:t>Experimental Properties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304800" y="5867400"/>
            <a:ext cx="8229600" cy="609600"/>
          </a:xfrm>
          <a:prstGeom prst="rect">
            <a:avLst/>
          </a:prstGeom>
        </p:spPr>
        <p:txBody>
          <a:bodyPr vert="horz" lIns="91440" tIns="45720" rIns="91440" bIns="45720" rtlCol="0">
            <a:noAutofit/>
          </a:bodyPr>
          <a:lstStyle/>
          <a:p>
            <a:pPr algn="just">
              <a:spcBef>
                <a:spcPct val="20000"/>
              </a:spcBef>
            </a:pPr>
            <a:r>
              <a:rPr lang="en-IN" sz="1500" dirty="0" err="1" smtClean="0"/>
              <a:t>Hydrophobicity</a:t>
            </a:r>
            <a:r>
              <a:rPr lang="en-IN" sz="1500" dirty="0" smtClean="0"/>
              <a:t>: </a:t>
            </a:r>
            <a:r>
              <a:rPr lang="en-IN" sz="1500" dirty="0" smtClean="0"/>
              <a:t>0.368</a:t>
            </a:r>
          </a:p>
          <a:p>
            <a:pPr algn="just">
              <a:spcBef>
                <a:spcPct val="20000"/>
              </a:spcBef>
            </a:pPr>
            <a:r>
              <a:rPr lang="en-IN" sz="1500" dirty="0" err="1" smtClean="0"/>
              <a:t>Isoelectric</a:t>
            </a:r>
            <a:r>
              <a:rPr lang="en-IN" sz="1500" dirty="0" smtClean="0"/>
              <a:t> Point: 6.06</a:t>
            </a:r>
            <a:endParaRPr lang="en-IN" sz="1500" dirty="0" smtClean="0"/>
          </a:p>
          <a:p>
            <a:pPr algn="just">
              <a:spcBef>
                <a:spcPct val="20000"/>
              </a:spcBef>
            </a:pPr>
            <a:endParaRPr lang="en-US" sz="1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a:spLocks/>
          </p:cNvSpPr>
          <p:nvPr/>
        </p:nvSpPr>
        <p:spPr>
          <a:xfrm>
            <a:off x="381000" y="8080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General References</a:t>
            </a:r>
          </a:p>
        </p:txBody>
      </p:sp>
      <p:sp>
        <p:nvSpPr>
          <p:cNvPr id="14" name="Content Placeholder 2"/>
          <p:cNvSpPr txBox="1">
            <a:spLocks/>
          </p:cNvSpPr>
          <p:nvPr/>
        </p:nvSpPr>
        <p:spPr>
          <a:xfrm>
            <a:off x="381000" y="1143000"/>
            <a:ext cx="8229600" cy="3124200"/>
          </a:xfrm>
          <a:prstGeom prst="rect">
            <a:avLst/>
          </a:prstGeom>
        </p:spPr>
        <p:txBody>
          <a:bodyPr vert="horz" lIns="91440" tIns="45720" rIns="91440" bIns="45720" rtlCol="0">
            <a:noAutofit/>
          </a:bodyPr>
          <a:lstStyle/>
          <a:p>
            <a:pPr algn="just">
              <a:buFont typeface="Arial" pitchFamily="34" charset="0"/>
              <a:buChar char="•"/>
            </a:pPr>
            <a:r>
              <a:rPr lang="en-US" sz="1500" dirty="0" err="1" smtClean="0"/>
              <a:t>Montecucco</a:t>
            </a:r>
            <a:r>
              <a:rPr lang="en-US" sz="1500" dirty="0" smtClean="0"/>
              <a:t> </a:t>
            </a:r>
            <a:r>
              <a:rPr lang="en-US" sz="1500" dirty="0" smtClean="0"/>
              <a:t>C, </a:t>
            </a:r>
            <a:r>
              <a:rPr lang="en-US" sz="1500" dirty="0" err="1" smtClean="0"/>
              <a:t>Molgo</a:t>
            </a:r>
            <a:r>
              <a:rPr lang="en-US" sz="1500" dirty="0" smtClean="0"/>
              <a:t> J: </a:t>
            </a:r>
            <a:r>
              <a:rPr lang="en-US" sz="1500" dirty="0" err="1" smtClean="0"/>
              <a:t>Botulinal</a:t>
            </a:r>
            <a:r>
              <a:rPr lang="en-US" sz="1500" dirty="0" smtClean="0"/>
              <a:t> neurotoxins: revival of an old killer. </a:t>
            </a:r>
            <a:r>
              <a:rPr lang="en-US" sz="1500" dirty="0" err="1" smtClean="0"/>
              <a:t>Curr</a:t>
            </a:r>
            <a:r>
              <a:rPr lang="en-US" sz="1500" dirty="0" smtClean="0"/>
              <a:t> </a:t>
            </a:r>
            <a:r>
              <a:rPr lang="en-US" sz="1500" dirty="0" err="1" smtClean="0"/>
              <a:t>Opin</a:t>
            </a:r>
            <a:r>
              <a:rPr lang="en-US" sz="1500" dirty="0" smtClean="0"/>
              <a:t> </a:t>
            </a:r>
            <a:r>
              <a:rPr lang="en-US" sz="1500" dirty="0" err="1" smtClean="0"/>
              <a:t>Pharmacol</a:t>
            </a:r>
            <a:r>
              <a:rPr lang="en-US" sz="1500" dirty="0" smtClean="0"/>
              <a:t>. 2005 Jun;5(3):274-9. "</a:t>
            </a:r>
            <a:r>
              <a:rPr lang="en-US" sz="1500" dirty="0" err="1" smtClean="0"/>
              <a:t>Pubmed</a:t>
            </a:r>
            <a:r>
              <a:rPr lang="en-US" sz="1500" dirty="0" smtClean="0"/>
              <a:t>":http://</a:t>
            </a:r>
            <a:r>
              <a:rPr lang="en-US" sz="1500" dirty="0" smtClean="0"/>
              <a:t>www.ncbi.nlm.nih.gov/pubmed/15907915</a:t>
            </a:r>
          </a:p>
          <a:p>
            <a:pPr algn="just">
              <a:buFont typeface="Arial" pitchFamily="34" charset="0"/>
              <a:buChar char="•"/>
            </a:pPr>
            <a:r>
              <a:rPr lang="en-US" sz="1500" dirty="0" smtClean="0"/>
              <a:t> </a:t>
            </a:r>
            <a:r>
              <a:rPr lang="en-US" sz="1500" dirty="0" err="1" smtClean="0"/>
              <a:t>Brin</a:t>
            </a:r>
            <a:r>
              <a:rPr lang="en-US" sz="1500" dirty="0" smtClean="0"/>
              <a:t> MF, Lew MF, Adler CH, </a:t>
            </a:r>
            <a:r>
              <a:rPr lang="en-US" sz="1500" dirty="0" err="1" smtClean="0"/>
              <a:t>Comella</a:t>
            </a:r>
            <a:r>
              <a:rPr lang="en-US" sz="1500" dirty="0" smtClean="0"/>
              <a:t> CL, Factor SA, </a:t>
            </a:r>
            <a:r>
              <a:rPr lang="en-US" sz="1500" dirty="0" err="1" smtClean="0"/>
              <a:t>Jankovic</a:t>
            </a:r>
            <a:r>
              <a:rPr lang="en-US" sz="1500" dirty="0" smtClean="0"/>
              <a:t> J, O'Brien C, Murray JJ, Wallace JD, </a:t>
            </a:r>
            <a:r>
              <a:rPr lang="en-US" sz="1500" dirty="0" err="1" smtClean="0"/>
              <a:t>Willmer-Hulme</a:t>
            </a:r>
            <a:r>
              <a:rPr lang="en-US" sz="1500" dirty="0" smtClean="0"/>
              <a:t> A, </a:t>
            </a:r>
            <a:r>
              <a:rPr lang="en-US" sz="1500" dirty="0" err="1" smtClean="0"/>
              <a:t>Koller</a:t>
            </a:r>
            <a:r>
              <a:rPr lang="en-US" sz="1500" dirty="0" smtClean="0"/>
              <a:t> M: Safety and efficacy of </a:t>
            </a:r>
            <a:r>
              <a:rPr lang="en-US" sz="1500" dirty="0" err="1" smtClean="0"/>
              <a:t>NeuroBloc</a:t>
            </a:r>
            <a:r>
              <a:rPr lang="en-US" sz="1500" dirty="0" smtClean="0"/>
              <a:t> (</a:t>
            </a:r>
            <a:r>
              <a:rPr lang="en-US" sz="1500" dirty="0" err="1" smtClean="0"/>
              <a:t>botulinum</a:t>
            </a:r>
            <a:r>
              <a:rPr lang="en-US" sz="1500" dirty="0" smtClean="0"/>
              <a:t> toxin type B) in type A-resistant cervical </a:t>
            </a:r>
            <a:r>
              <a:rPr lang="en-US" sz="1500" dirty="0" err="1" smtClean="0"/>
              <a:t>dystonia</a:t>
            </a:r>
            <a:r>
              <a:rPr lang="en-US" sz="1500" dirty="0" smtClean="0"/>
              <a:t>. Neurology. 1999 Oct 22;53(7):1431-8. </a:t>
            </a:r>
            <a:endParaRPr lang="en-US" sz="1500" dirty="0" smtClean="0"/>
          </a:p>
          <a:p>
            <a:pPr algn="just"/>
            <a:r>
              <a:rPr lang="en-US" sz="1500" dirty="0" smtClean="0"/>
              <a:t>"</a:t>
            </a:r>
            <a:r>
              <a:rPr lang="en-US" sz="1500" dirty="0" err="1" smtClean="0"/>
              <a:t>Pubmed</a:t>
            </a:r>
            <a:r>
              <a:rPr lang="en-US" sz="1500" dirty="0" smtClean="0"/>
              <a:t>":http://</a:t>
            </a:r>
            <a:r>
              <a:rPr lang="en-US" sz="1500" dirty="0" smtClean="0"/>
              <a:t>www.ncbi.nlm.nih.gov/pubmed/10534247</a:t>
            </a:r>
          </a:p>
          <a:p>
            <a:pPr algn="just">
              <a:buFont typeface="Arial" pitchFamily="34" charset="0"/>
              <a:buChar char="•"/>
            </a:pPr>
            <a:r>
              <a:rPr lang="en-US" sz="1500" dirty="0" err="1" smtClean="0"/>
              <a:t>Shukla</a:t>
            </a:r>
            <a:r>
              <a:rPr lang="en-US" sz="1500" dirty="0" smtClean="0"/>
              <a:t> </a:t>
            </a:r>
            <a:r>
              <a:rPr lang="en-US" sz="1500" dirty="0" smtClean="0"/>
              <a:t>HD, Sharma SK: Clostridium </a:t>
            </a:r>
            <a:r>
              <a:rPr lang="en-US" sz="1500" dirty="0" err="1" smtClean="0"/>
              <a:t>botulinum</a:t>
            </a:r>
            <a:r>
              <a:rPr lang="en-US" sz="1500" dirty="0" smtClean="0"/>
              <a:t>: a bug with beauty and weapon. </a:t>
            </a:r>
            <a:r>
              <a:rPr lang="en-US" sz="1500" dirty="0" err="1" smtClean="0"/>
              <a:t>Crit</a:t>
            </a:r>
            <a:r>
              <a:rPr lang="en-US" sz="1500" dirty="0" smtClean="0"/>
              <a:t> Rev </a:t>
            </a:r>
            <a:r>
              <a:rPr lang="en-US" sz="1500" dirty="0" err="1" smtClean="0"/>
              <a:t>Microbiol</a:t>
            </a:r>
            <a:r>
              <a:rPr lang="en-US" sz="1500" dirty="0" smtClean="0"/>
              <a:t>. 2005;31(1):11-8. "</a:t>
            </a:r>
            <a:r>
              <a:rPr lang="en-US" sz="1500" dirty="0" err="1" smtClean="0"/>
              <a:t>Pubmed</a:t>
            </a:r>
            <a:r>
              <a:rPr lang="en-US" sz="1500" dirty="0" smtClean="0"/>
              <a:t>":http://</a:t>
            </a:r>
            <a:r>
              <a:rPr lang="en-US" sz="1500" dirty="0" smtClean="0"/>
              <a:t>www.ncbi.nlm.nih.gov/pubmed/15839401</a:t>
            </a:r>
          </a:p>
          <a:p>
            <a:pPr algn="just">
              <a:buFont typeface="Arial" pitchFamily="34" charset="0"/>
              <a:buChar char="•"/>
            </a:pPr>
            <a:r>
              <a:rPr lang="en-US" sz="1500" dirty="0" smtClean="0"/>
              <a:t>Eisenach </a:t>
            </a:r>
            <a:r>
              <a:rPr lang="en-US" sz="1500" dirty="0" smtClean="0"/>
              <a:t>JH, Atkinson JL, </a:t>
            </a:r>
            <a:r>
              <a:rPr lang="en-US" sz="1500" dirty="0" err="1" smtClean="0"/>
              <a:t>Fealey</a:t>
            </a:r>
            <a:r>
              <a:rPr lang="en-US" sz="1500" dirty="0" smtClean="0"/>
              <a:t> RD: </a:t>
            </a:r>
            <a:r>
              <a:rPr lang="en-US" sz="1500" dirty="0" err="1" smtClean="0"/>
              <a:t>Hyperhidrosis</a:t>
            </a:r>
            <a:r>
              <a:rPr lang="en-US" sz="1500" dirty="0" smtClean="0"/>
              <a:t>: evolving therapies for a well-established phenomenon. Mayo </a:t>
            </a:r>
            <a:r>
              <a:rPr lang="en-US" sz="1500" dirty="0" err="1" smtClean="0"/>
              <a:t>Clin</a:t>
            </a:r>
            <a:r>
              <a:rPr lang="en-US" sz="1500" dirty="0" smtClean="0"/>
              <a:t> Proc. 2005 May;80(5):657-66. </a:t>
            </a:r>
            <a:endParaRPr lang="en-US" sz="1500" dirty="0" smtClean="0"/>
          </a:p>
          <a:p>
            <a:pPr algn="just"/>
            <a:r>
              <a:rPr lang="en-US" sz="1500" dirty="0" smtClean="0"/>
              <a:t>"</a:t>
            </a:r>
            <a:r>
              <a:rPr lang="en-US" sz="1500" dirty="0" err="1" smtClean="0"/>
              <a:t>Pubmed</a:t>
            </a:r>
            <a:r>
              <a:rPr lang="en-US" sz="1500" dirty="0" smtClean="0"/>
              <a:t>":http://</a:t>
            </a:r>
            <a:r>
              <a:rPr lang="en-US" sz="1500" dirty="0" smtClean="0"/>
              <a:t>www.ncbi.nlm.nih.gov/pubmed/15887434</a:t>
            </a:r>
          </a:p>
          <a:p>
            <a:pPr algn="just">
              <a:buFont typeface="Arial" pitchFamily="34" charset="0"/>
              <a:buChar char="•"/>
            </a:pPr>
            <a:r>
              <a:rPr lang="en-US" sz="1500" dirty="0" err="1" smtClean="0"/>
              <a:t>Schurch</a:t>
            </a:r>
            <a:r>
              <a:rPr lang="en-US" sz="1500" dirty="0" smtClean="0"/>
              <a:t> </a:t>
            </a:r>
            <a:r>
              <a:rPr lang="en-US" sz="1500" dirty="0" smtClean="0"/>
              <a:t>B, </a:t>
            </a:r>
            <a:r>
              <a:rPr lang="en-US" sz="1500" dirty="0" err="1" smtClean="0"/>
              <a:t>Corcos</a:t>
            </a:r>
            <a:r>
              <a:rPr lang="en-US" sz="1500" dirty="0" smtClean="0"/>
              <a:t> J: </a:t>
            </a:r>
            <a:r>
              <a:rPr lang="en-US" sz="1500" dirty="0" err="1" smtClean="0"/>
              <a:t>Botulinum</a:t>
            </a:r>
            <a:r>
              <a:rPr lang="en-US" sz="1500" dirty="0" smtClean="0"/>
              <a:t> toxin injections for </a:t>
            </a:r>
            <a:r>
              <a:rPr lang="en-US" sz="1500" dirty="0" err="1" smtClean="0"/>
              <a:t>paediatric</a:t>
            </a:r>
            <a:r>
              <a:rPr lang="en-US" sz="1500" dirty="0" smtClean="0"/>
              <a:t> incontinence. </a:t>
            </a:r>
            <a:r>
              <a:rPr lang="en-US" sz="1500" dirty="0" err="1" smtClean="0"/>
              <a:t>Curr</a:t>
            </a:r>
            <a:r>
              <a:rPr lang="en-US" sz="1500" dirty="0" smtClean="0"/>
              <a:t> </a:t>
            </a:r>
            <a:r>
              <a:rPr lang="en-US" sz="1500" dirty="0" err="1" smtClean="0"/>
              <a:t>Opin</a:t>
            </a:r>
            <a:r>
              <a:rPr lang="en-US" sz="1500" dirty="0" smtClean="0"/>
              <a:t> Urol. 2005 Jul;15(4):264-7. "</a:t>
            </a:r>
            <a:r>
              <a:rPr lang="en-US" sz="1500" dirty="0" err="1" smtClean="0"/>
              <a:t>Pubmed</a:t>
            </a:r>
            <a:r>
              <a:rPr lang="en-US" sz="1500" dirty="0" smtClean="0"/>
              <a:t>":http://www.ncbi.nlm.nih.gov/pubmed/15928517</a:t>
            </a:r>
            <a:endParaRPr lang="en-US" sz="1500" dirty="0" smtClean="0"/>
          </a:p>
        </p:txBody>
      </p:sp>
      <p:sp>
        <p:nvSpPr>
          <p:cNvPr id="15" name="Title 1"/>
          <p:cNvSpPr txBox="1">
            <a:spLocks/>
          </p:cNvSpPr>
          <p:nvPr/>
        </p:nvSpPr>
        <p:spPr>
          <a:xfrm>
            <a:off x="381000" y="1984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Targets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Content Placeholder 2"/>
          <p:cNvSpPr txBox="1">
            <a:spLocks/>
          </p:cNvSpPr>
          <p:nvPr/>
        </p:nvSpPr>
        <p:spPr>
          <a:xfrm>
            <a:off x="381000" y="533400"/>
            <a:ext cx="8229600" cy="381000"/>
          </a:xfrm>
          <a:prstGeom prst="rect">
            <a:avLst/>
          </a:prstGeom>
        </p:spPr>
        <p:txBody>
          <a:bodyPr vert="horz" lIns="91440" tIns="45720" rIns="91440" bIns="45720" rtlCol="0">
            <a:noAutofit/>
          </a:bodyPr>
          <a:lstStyle/>
          <a:p>
            <a:pPr algn="just">
              <a:spcBef>
                <a:spcPct val="20000"/>
              </a:spcBef>
            </a:pPr>
            <a:r>
              <a:rPr lang="en-US" sz="1500" dirty="0" err="1" smtClean="0"/>
              <a:t>Synaptosomal</a:t>
            </a:r>
            <a:r>
              <a:rPr lang="en-US" sz="1500" dirty="0" smtClean="0"/>
              <a:t>-associated protein 25,Rho-related GTP-binding protein </a:t>
            </a:r>
            <a:r>
              <a:rPr lang="en-US" sz="1500" dirty="0" err="1" smtClean="0"/>
              <a:t>RhoB</a:t>
            </a:r>
            <a:endParaRPr lang="en-US" sz="1500" dirty="0" smtClean="0"/>
          </a:p>
        </p:txBody>
      </p:sp>
      <p:sp>
        <p:nvSpPr>
          <p:cNvPr id="6" name="Title 1"/>
          <p:cNvSpPr txBox="1">
            <a:spLocks/>
          </p:cNvSpPr>
          <p:nvPr/>
        </p:nvSpPr>
        <p:spPr>
          <a:xfrm>
            <a:off x="381000" y="41608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Brands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4495800"/>
            <a:ext cx="8229600" cy="838200"/>
          </a:xfrm>
          <a:prstGeom prst="rect">
            <a:avLst/>
          </a:prstGeom>
        </p:spPr>
        <p:txBody>
          <a:bodyPr vert="horz" lIns="91440" tIns="45720" rIns="91440" bIns="45720" rtlCol="0">
            <a:noAutofit/>
          </a:bodyPr>
          <a:lstStyle/>
          <a:p>
            <a:pPr algn="just"/>
            <a:r>
              <a:rPr lang="en-US" sz="1500" dirty="0" smtClean="0"/>
              <a:t>BOTOX </a:t>
            </a:r>
            <a:r>
              <a:rPr lang="en-US" sz="1500" dirty="0" smtClean="0"/>
              <a:t>– </a:t>
            </a:r>
            <a:r>
              <a:rPr lang="en-US" sz="1500" dirty="0" err="1" smtClean="0"/>
              <a:t>Allergan</a:t>
            </a:r>
            <a:endParaRPr lang="en-US" sz="1500" dirty="0" smtClean="0"/>
          </a:p>
          <a:p>
            <a:pPr algn="just"/>
            <a:r>
              <a:rPr lang="en-US" sz="1500" dirty="0" err="1" smtClean="0"/>
              <a:t>Dysport</a:t>
            </a:r>
            <a:r>
              <a:rPr lang="en-US" sz="1500" dirty="0" smtClean="0"/>
              <a:t> - </a:t>
            </a:r>
            <a:r>
              <a:rPr lang="en-US" sz="1500" dirty="0" err="1" smtClean="0"/>
              <a:t>Ipsen</a:t>
            </a:r>
            <a:r>
              <a:rPr lang="en-US" sz="1500" dirty="0" smtClean="0"/>
              <a:t> </a:t>
            </a:r>
            <a:r>
              <a:rPr lang="en-US" sz="1500" dirty="0" smtClean="0"/>
              <a:t>Pharmaceuticals</a:t>
            </a:r>
          </a:p>
          <a:p>
            <a:pPr algn="just"/>
            <a:r>
              <a:rPr lang="en-US" sz="1500" dirty="0" err="1" smtClean="0"/>
              <a:t>Xeomin</a:t>
            </a:r>
            <a:r>
              <a:rPr lang="en-US" sz="1500" dirty="0" smtClean="0"/>
              <a:t> </a:t>
            </a:r>
            <a:r>
              <a:rPr lang="en-US" sz="1500" dirty="0" smtClean="0"/>
              <a:t>- MERZ AESTHETICS</a:t>
            </a:r>
            <a:endParaRPr lang="en-US" sz="15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04800" y="152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81000" y="32766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4" name="Content Placeholder 2"/>
          <p:cNvSpPr txBox="1">
            <a:spLocks/>
          </p:cNvSpPr>
          <p:nvPr/>
        </p:nvSpPr>
        <p:spPr>
          <a:xfrm>
            <a:off x="304800" y="609600"/>
            <a:ext cx="8229600" cy="1676400"/>
          </a:xfrm>
          <a:prstGeom prst="rect">
            <a:avLst/>
          </a:prstGeom>
        </p:spPr>
        <p:txBody>
          <a:bodyPr vert="horz" lIns="91440" tIns="45720" rIns="91440" bIns="45720" rtlCol="0">
            <a:noAutofit/>
          </a:bodyPr>
          <a:lstStyle/>
          <a:p>
            <a:pPr algn="just">
              <a:spcBef>
                <a:spcPct val="20000"/>
              </a:spcBef>
            </a:pPr>
            <a:r>
              <a:rPr lang="en-US" sz="1500" dirty="0" smtClean="0"/>
              <a:t>BOTOX (</a:t>
            </a:r>
            <a:r>
              <a:rPr lang="en-US" sz="1500" dirty="0" err="1" smtClean="0"/>
              <a:t>onabotulinum</a:t>
            </a:r>
            <a:r>
              <a:rPr lang="en-US" sz="1500" dirty="0" smtClean="0"/>
              <a:t> toxin A) For Injection is a sterile, vacuum-dried purified </a:t>
            </a:r>
            <a:r>
              <a:rPr lang="en-US" sz="1500" dirty="0" err="1" smtClean="0"/>
              <a:t>botulinum</a:t>
            </a:r>
            <a:r>
              <a:rPr lang="en-US" sz="1500" dirty="0" smtClean="0"/>
              <a:t> toxin type A. It is purified from the culture solution by dialysis and a series of acid precipitations to a complex consisting of the neurotoxin, and several accessory proteins. The complex is dissolved in sterile sodium chloride solution containing Albumin Human and is sterile filtered (0.2 microns) prior to filling and vacuum-drying. BOTOX (</a:t>
            </a:r>
            <a:r>
              <a:rPr lang="en-US" sz="1500" dirty="0" err="1" smtClean="0"/>
              <a:t>onabotulinum</a:t>
            </a:r>
            <a:r>
              <a:rPr lang="en-US" sz="1500" dirty="0" smtClean="0"/>
              <a:t> toxin A) For Injection is a sterile, vacuum-dried purified </a:t>
            </a:r>
            <a:r>
              <a:rPr lang="en-US" sz="1500" dirty="0" err="1" smtClean="0"/>
              <a:t>botulinum</a:t>
            </a:r>
            <a:r>
              <a:rPr lang="en-US" sz="1500" dirty="0" smtClean="0"/>
              <a:t> toxin type A, produced from fermentation of Hall </a:t>
            </a:r>
            <a:r>
              <a:rPr lang="en-US" sz="1500" dirty="0" smtClean="0"/>
              <a:t>strain Clostridium </a:t>
            </a:r>
            <a:r>
              <a:rPr lang="en-US" sz="1500" dirty="0" err="1" smtClean="0"/>
              <a:t>botulinum</a:t>
            </a:r>
            <a:r>
              <a:rPr lang="en-US" sz="1500" dirty="0" smtClean="0"/>
              <a:t> type </a:t>
            </a:r>
            <a:r>
              <a:rPr lang="en-US" sz="1500" dirty="0" smtClean="0"/>
              <a:t>A </a:t>
            </a:r>
            <a:r>
              <a:rPr lang="en-US" sz="1500" dirty="0" smtClean="0"/>
              <a:t>for intramuscular, </a:t>
            </a:r>
            <a:r>
              <a:rPr lang="en-US" sz="1500" dirty="0" err="1" smtClean="0"/>
              <a:t>intradetrusor</a:t>
            </a:r>
            <a:r>
              <a:rPr lang="en-US" sz="1500" dirty="0" smtClean="0"/>
              <a:t> and </a:t>
            </a:r>
            <a:r>
              <a:rPr lang="en-US" sz="1500" dirty="0" err="1" smtClean="0"/>
              <a:t>intradermal</a:t>
            </a:r>
            <a:r>
              <a:rPr lang="en-US" sz="1500" dirty="0" smtClean="0"/>
              <a:t> </a:t>
            </a:r>
            <a:r>
              <a:rPr lang="en-US" sz="1500" dirty="0" smtClean="0"/>
              <a:t>use.</a:t>
            </a:r>
            <a:endParaRPr lang="en-US" sz="1500" dirty="0" smtClean="0"/>
          </a:p>
        </p:txBody>
      </p:sp>
      <p:sp>
        <p:nvSpPr>
          <p:cNvPr id="15" name="Title 1"/>
          <p:cNvSpPr txBox="1">
            <a:spLocks/>
          </p:cNvSpPr>
          <p:nvPr/>
        </p:nvSpPr>
        <p:spPr>
          <a:xfrm>
            <a:off x="304800" y="2209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04800" y="2514600"/>
            <a:ext cx="8229600" cy="1066800"/>
          </a:xfrm>
          <a:prstGeom prst="rect">
            <a:avLst/>
          </a:prstGeom>
        </p:spPr>
        <p:txBody>
          <a:bodyPr vert="horz" lIns="91440" tIns="45720" rIns="91440" bIns="45720" rtlCol="0">
            <a:noAutofit/>
          </a:bodyPr>
          <a:lstStyle/>
          <a:p>
            <a:pPr algn="just">
              <a:spcBef>
                <a:spcPct val="20000"/>
              </a:spcBef>
            </a:pPr>
            <a:r>
              <a:rPr lang="en-US" sz="1500" dirty="0" smtClean="0"/>
              <a:t>Each vial of BOTOX contains either 50 Units of Clostridium </a:t>
            </a:r>
            <a:r>
              <a:rPr lang="en-US" sz="1500" dirty="0" err="1" smtClean="0"/>
              <a:t>botulinum</a:t>
            </a:r>
            <a:r>
              <a:rPr lang="en-US" sz="1500" dirty="0" smtClean="0"/>
              <a:t> type A neurotoxin complex, 0.25 mg of Albumin Human, and 0.45 mg of sodium chloride; 100 Units of Clostridium </a:t>
            </a:r>
            <a:r>
              <a:rPr lang="en-US" sz="1500" dirty="0" err="1" smtClean="0"/>
              <a:t>botulinum</a:t>
            </a:r>
            <a:r>
              <a:rPr lang="en-US" sz="1500" dirty="0" smtClean="0"/>
              <a:t> type A neurotoxin complex, 0.5 mg of Albumin Human, and 0.9 mg of sodium chloride; or 200 Units of Clostridium </a:t>
            </a:r>
            <a:r>
              <a:rPr lang="en-US" sz="1500" dirty="0" err="1" smtClean="0"/>
              <a:t>botulinum</a:t>
            </a:r>
            <a:r>
              <a:rPr lang="en-US" sz="1500" dirty="0" smtClean="0"/>
              <a:t> type A neurotoxin complex, 1 mg of Albumin Human, and 1.8 mg of sodium chloride in a sterile, vacuum-dried form without a preservative.</a:t>
            </a:r>
            <a:endParaRPr lang="en-US" sz="1500" dirty="0" smtClean="0"/>
          </a:p>
        </p:txBody>
      </p:sp>
      <p:sp>
        <p:nvSpPr>
          <p:cNvPr id="19" name="Title 1"/>
          <p:cNvSpPr txBox="1">
            <a:spLocks/>
          </p:cNvSpPr>
          <p:nvPr/>
        </p:nvSpPr>
        <p:spPr>
          <a:xfrm>
            <a:off x="304800" y="3657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Content Placeholder 2"/>
          <p:cNvSpPr txBox="1">
            <a:spLocks/>
          </p:cNvSpPr>
          <p:nvPr/>
        </p:nvSpPr>
        <p:spPr>
          <a:xfrm>
            <a:off x="304800" y="3962400"/>
            <a:ext cx="8229600" cy="838200"/>
          </a:xfrm>
          <a:prstGeom prst="rect">
            <a:avLst/>
          </a:prstGeom>
        </p:spPr>
        <p:txBody>
          <a:bodyPr vert="horz" lIns="91440" tIns="45720" rIns="91440" bIns="45720" rtlCol="0">
            <a:noAutofit/>
          </a:bodyPr>
          <a:lstStyle/>
          <a:p>
            <a:pPr algn="just">
              <a:spcBef>
                <a:spcPct val="20000"/>
              </a:spcBef>
            </a:pPr>
            <a:r>
              <a:rPr lang="en-US" sz="1500" dirty="0" smtClean="0"/>
              <a:t>Complicated skin and skin structure infections (</a:t>
            </a:r>
            <a:r>
              <a:rPr lang="en-US" sz="1500" dirty="0" err="1" smtClean="0"/>
              <a:t>cSSSI</a:t>
            </a:r>
            <a:r>
              <a:rPr lang="en-US" sz="1500" dirty="0" smtClean="0"/>
              <a:t>),  Staphylococcus </a:t>
            </a:r>
            <a:r>
              <a:rPr lang="en-US" sz="1500" dirty="0" err="1" smtClean="0"/>
              <a:t>aureus</a:t>
            </a:r>
            <a:r>
              <a:rPr lang="en-US" sz="1500" dirty="0" smtClean="0"/>
              <a:t> bloodstream infections (</a:t>
            </a:r>
            <a:r>
              <a:rPr lang="en-US" sz="1500" dirty="0" err="1" smtClean="0"/>
              <a:t>bacteremia</a:t>
            </a:r>
            <a:r>
              <a:rPr lang="en-US" sz="1500" dirty="0" smtClean="0"/>
              <a:t>), including those with right-sided infective </a:t>
            </a:r>
            <a:r>
              <a:rPr lang="en-US" sz="1500" dirty="0" err="1" smtClean="0"/>
              <a:t>endocarditis</a:t>
            </a:r>
            <a:r>
              <a:rPr lang="en-US" sz="1500" dirty="0" smtClean="0"/>
              <a:t>, caused by </a:t>
            </a:r>
            <a:r>
              <a:rPr lang="en-US" sz="1500" dirty="0" err="1" smtClean="0"/>
              <a:t>methicillin</a:t>
            </a:r>
            <a:r>
              <a:rPr lang="en-US" sz="1500" dirty="0" smtClean="0"/>
              <a:t>-susceptible and </a:t>
            </a:r>
            <a:r>
              <a:rPr lang="en-US" sz="1500" dirty="0" err="1" smtClean="0"/>
              <a:t>methicillin</a:t>
            </a:r>
            <a:r>
              <a:rPr lang="en-US" sz="1500" dirty="0" smtClean="0"/>
              <a:t>-resistant isolates.</a:t>
            </a:r>
          </a:p>
        </p:txBody>
      </p:sp>
      <p:sp>
        <p:nvSpPr>
          <p:cNvPr id="21" name="Title 1"/>
          <p:cNvSpPr txBox="1">
            <a:spLocks/>
          </p:cNvSpPr>
          <p:nvPr/>
        </p:nvSpPr>
        <p:spPr>
          <a:xfrm>
            <a:off x="304800" y="4648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2" name="Content Placeholder 2"/>
          <p:cNvSpPr txBox="1">
            <a:spLocks/>
          </p:cNvSpPr>
          <p:nvPr/>
        </p:nvSpPr>
        <p:spPr>
          <a:xfrm>
            <a:off x="304800" y="4983162"/>
            <a:ext cx="8229600" cy="350838"/>
          </a:xfrm>
          <a:prstGeom prst="rect">
            <a:avLst/>
          </a:prstGeom>
        </p:spPr>
        <p:txBody>
          <a:bodyPr vert="horz" lIns="91440" tIns="45720" rIns="91440" bIns="45720" rtlCol="0">
            <a:noAutofit/>
          </a:bodyPr>
          <a:lstStyle/>
          <a:p>
            <a:pPr algn="just">
              <a:spcBef>
                <a:spcPct val="20000"/>
              </a:spcBef>
            </a:pPr>
            <a:r>
              <a:rPr lang="en-US" sz="1500" dirty="0" smtClean="0"/>
              <a:t>Do not exceed a total dose of 360 Units administered in a 3 month interval</a:t>
            </a:r>
            <a:endParaRPr lang="en-US" sz="1500" dirty="0" smtClean="0"/>
          </a:p>
        </p:txBody>
      </p:sp>
      <p:sp>
        <p:nvSpPr>
          <p:cNvPr id="23" name="Title 1"/>
          <p:cNvSpPr txBox="1">
            <a:spLocks/>
          </p:cNvSpPr>
          <p:nvPr/>
        </p:nvSpPr>
        <p:spPr>
          <a:xfrm>
            <a:off x="304800" y="52276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24" name="Content Placeholder 2"/>
          <p:cNvSpPr txBox="1">
            <a:spLocks/>
          </p:cNvSpPr>
          <p:nvPr/>
        </p:nvSpPr>
        <p:spPr>
          <a:xfrm>
            <a:off x="304800" y="5562600"/>
            <a:ext cx="8229600" cy="274638"/>
          </a:xfrm>
          <a:prstGeom prst="rect">
            <a:avLst/>
          </a:prstGeom>
        </p:spPr>
        <p:txBody>
          <a:bodyPr vert="horz" lIns="91440" tIns="45720" rIns="91440" bIns="45720" rtlCol="0">
            <a:noAutofit/>
          </a:bodyPr>
          <a:lstStyle/>
          <a:p>
            <a:pPr algn="just">
              <a:spcBef>
                <a:spcPct val="20000"/>
              </a:spcBef>
            </a:pPr>
            <a:r>
              <a:rPr lang="en-US" sz="1500" dirty="0" smtClean="0"/>
              <a:t>Known Hypersensitivity to </a:t>
            </a:r>
            <a:r>
              <a:rPr lang="en-US" sz="1500" dirty="0" err="1" smtClean="0"/>
              <a:t>Botulinum</a:t>
            </a:r>
            <a:r>
              <a:rPr lang="en-US" sz="1500" dirty="0" smtClean="0"/>
              <a:t> Toxin, Infection at the Injection Site, Urinary Tract Infection or Urinary Retention</a:t>
            </a:r>
            <a:endParaRPr lang="en-US" sz="1500" dirty="0" smtClean="0"/>
          </a:p>
        </p:txBody>
      </p:sp>
      <p:sp>
        <p:nvSpPr>
          <p:cNvPr id="17" name="Title 1"/>
          <p:cNvSpPr txBox="1">
            <a:spLocks/>
          </p:cNvSpPr>
          <p:nvPr/>
        </p:nvSpPr>
        <p:spPr>
          <a:xfrm>
            <a:off x="304800" y="228600"/>
            <a:ext cx="3200400" cy="411162"/>
          </a:xfrm>
          <a:prstGeom prst="rect">
            <a:avLst/>
          </a:prstGeom>
        </p:spPr>
        <p:txBody>
          <a:bodyPr vert="horz" lIns="91440" tIns="45720" rIns="91440" bIns="45720" rtlCol="0" anchor="ctr">
            <a:normAutofit/>
          </a:bodyPr>
          <a:lstStyle/>
          <a:p>
            <a:pPr lvl="0">
              <a:spcBef>
                <a:spcPct val="0"/>
              </a:spcBef>
            </a:pPr>
            <a:r>
              <a:rPr kumimoji="0" lang="en-US" b="1" i="0" u="none" strike="noStrike" kern="1200" cap="none" spc="0" normalizeH="0" baseline="0" noProof="0" dirty="0" smtClean="0">
                <a:ln>
                  <a:noFill/>
                </a:ln>
                <a:solidFill>
                  <a:schemeClr val="tx1"/>
                </a:solidFill>
                <a:effectLst/>
                <a:uLnTx/>
                <a:uFillTx/>
                <a:latin typeface="+mj-lt"/>
                <a:ea typeface="+mj-ea"/>
                <a:cs typeface="+mj-cs"/>
              </a:rPr>
              <a:t>BOTOX</a:t>
            </a:r>
            <a:endParaRPr kumimoji="0" lang="en-US"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1981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228600" y="2286000"/>
            <a:ext cx="8229600" cy="11430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http://dailymed.nlm.nih.gov/dailymed/drugInfo.cfm?setid=33d066a9-34ff-4a1a-b38b-d10983df3300 </a:t>
            </a:r>
            <a:endParaRPr lang="en-US" sz="1500" dirty="0" smtClean="0"/>
          </a:p>
          <a:p>
            <a:pPr marL="342900" indent="-342900" algn="just">
              <a:spcBef>
                <a:spcPct val="20000"/>
              </a:spcBef>
              <a:buAutoNum type="arabicPeriod"/>
            </a:pPr>
            <a:r>
              <a:rPr lang="en-US" sz="1500" dirty="0" smtClean="0"/>
              <a:t>http</a:t>
            </a:r>
            <a:r>
              <a:rPr lang="en-US" sz="1500" dirty="0" smtClean="0"/>
              <a:t>://www.rxlist.com/botox-drug.htm </a:t>
            </a:r>
            <a:endParaRPr lang="en-US" sz="1500" dirty="0" smtClean="0"/>
          </a:p>
          <a:p>
            <a:pPr marL="342900" indent="-342900" algn="just">
              <a:spcBef>
                <a:spcPct val="20000"/>
              </a:spcBef>
              <a:buAutoNum type="arabicPeriod"/>
            </a:pPr>
            <a:r>
              <a:rPr lang="en-US" sz="1500" dirty="0" smtClean="0"/>
              <a:t>http</a:t>
            </a:r>
            <a:r>
              <a:rPr lang="en-US" sz="1500" dirty="0" smtClean="0"/>
              <a:t>://www.allergan.com/assets/pdf/botox_pi.pdf</a:t>
            </a:r>
            <a:endParaRPr lang="en-US" sz="1500" dirty="0" smtClean="0"/>
          </a:p>
        </p:txBody>
      </p:sp>
      <p:sp>
        <p:nvSpPr>
          <p:cNvPr id="10" name="Rectangle 9"/>
          <p:cNvSpPr/>
          <p:nvPr/>
        </p:nvSpPr>
        <p:spPr>
          <a:xfrm>
            <a:off x="228600" y="12192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228600" y="1524000"/>
            <a:ext cx="8229600" cy="533400"/>
          </a:xfrm>
          <a:prstGeom prst="rect">
            <a:avLst/>
          </a:prstGeom>
        </p:spPr>
        <p:txBody>
          <a:bodyPr vert="horz" lIns="91440" tIns="45720" rIns="91440" bIns="45720" rtlCol="0">
            <a:noAutofit/>
          </a:bodyPr>
          <a:lstStyle/>
          <a:p>
            <a:pPr algn="just">
              <a:spcBef>
                <a:spcPct val="20000"/>
              </a:spcBef>
            </a:pPr>
            <a:r>
              <a:rPr lang="en-US" sz="1500" dirty="0" err="1" smtClean="0"/>
              <a:t>Aminoglycosides</a:t>
            </a:r>
            <a:r>
              <a:rPr lang="en-US" sz="1500" dirty="0" smtClean="0"/>
              <a:t> and Other Agents Interfering with Neuromuscular Transmission, </a:t>
            </a:r>
            <a:r>
              <a:rPr lang="en-US" sz="1500" dirty="0" err="1" smtClean="0"/>
              <a:t>Anticholinergic</a:t>
            </a:r>
            <a:r>
              <a:rPr lang="en-US" sz="1500" dirty="0" smtClean="0"/>
              <a:t> Drugs, Other </a:t>
            </a:r>
            <a:r>
              <a:rPr lang="en-US" sz="1500" dirty="0" err="1" smtClean="0"/>
              <a:t>Botulinum</a:t>
            </a:r>
            <a:r>
              <a:rPr lang="en-US" sz="1500" dirty="0" smtClean="0"/>
              <a:t> Neurotoxin Products, Muscle Relaxants</a:t>
            </a:r>
            <a:endParaRPr lang="en-US" sz="1500" dirty="0" smtClean="0"/>
          </a:p>
        </p:txBody>
      </p:sp>
      <p:sp>
        <p:nvSpPr>
          <p:cNvPr id="12" name="Title 1"/>
          <p:cNvSpPr txBox="1">
            <a:spLocks/>
          </p:cNvSpPr>
          <p:nvPr/>
        </p:nvSpPr>
        <p:spPr>
          <a:xfrm>
            <a:off x="228600" y="228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3" name="Content Placeholder 2"/>
          <p:cNvSpPr txBox="1">
            <a:spLocks/>
          </p:cNvSpPr>
          <p:nvPr/>
        </p:nvSpPr>
        <p:spPr>
          <a:xfrm>
            <a:off x="228600" y="533400"/>
            <a:ext cx="8229600" cy="762000"/>
          </a:xfrm>
          <a:prstGeom prst="rect">
            <a:avLst/>
          </a:prstGeom>
        </p:spPr>
        <p:txBody>
          <a:bodyPr vert="horz" lIns="91440" tIns="45720" rIns="91440" bIns="45720" rtlCol="0">
            <a:noAutofit/>
          </a:bodyPr>
          <a:lstStyle/>
          <a:p>
            <a:pPr algn="just">
              <a:spcBef>
                <a:spcPct val="20000"/>
              </a:spcBef>
            </a:pPr>
            <a:r>
              <a:rPr lang="en-US" sz="1500" dirty="0" smtClean="0"/>
              <a:t>Spread of Toxin Effects, Hypersensitivity, </a:t>
            </a:r>
            <a:r>
              <a:rPr lang="en-US" sz="1500" dirty="0" err="1" smtClean="0"/>
              <a:t>Dysphagia</a:t>
            </a:r>
            <a:r>
              <a:rPr lang="en-US" sz="1500" dirty="0" smtClean="0"/>
              <a:t> and Breathing Difficulties in Treatment of Cervical </a:t>
            </a:r>
            <a:r>
              <a:rPr lang="en-US" sz="1500" dirty="0" err="1" smtClean="0"/>
              <a:t>Dystonia</a:t>
            </a:r>
            <a:r>
              <a:rPr lang="en-US" sz="1500" dirty="0" smtClean="0"/>
              <a:t>, Bronchitis and Upper Respiratory Tract Infections in Patients Treated for Spasticity, Urinary Retention in Patients Treated for Bladder Dysfunction</a:t>
            </a:r>
            <a:endParaRPr lang="en-US" sz="15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04800" y="152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81000" y="25908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4" name="Content Placeholder 2"/>
          <p:cNvSpPr txBox="1">
            <a:spLocks/>
          </p:cNvSpPr>
          <p:nvPr/>
        </p:nvSpPr>
        <p:spPr>
          <a:xfrm>
            <a:off x="304800" y="609600"/>
            <a:ext cx="8229600" cy="1219200"/>
          </a:xfrm>
          <a:prstGeom prst="rect">
            <a:avLst/>
          </a:prstGeom>
        </p:spPr>
        <p:txBody>
          <a:bodyPr vert="horz" lIns="91440" tIns="45720" rIns="91440" bIns="45720" rtlCol="0">
            <a:noAutofit/>
          </a:bodyPr>
          <a:lstStyle/>
          <a:p>
            <a:pPr algn="just">
              <a:spcBef>
                <a:spcPct val="20000"/>
              </a:spcBef>
            </a:pPr>
            <a:r>
              <a:rPr lang="en-US" sz="1500" dirty="0" err="1" smtClean="0"/>
              <a:t>Dysport</a:t>
            </a:r>
            <a:r>
              <a:rPr lang="en-US" sz="1500" dirty="0" smtClean="0"/>
              <a:t> (</a:t>
            </a:r>
            <a:r>
              <a:rPr lang="en-US" sz="1500" dirty="0" err="1" smtClean="0"/>
              <a:t>abobotulinumtoxinA</a:t>
            </a:r>
            <a:r>
              <a:rPr lang="en-US" sz="1500" dirty="0" smtClean="0"/>
              <a:t>), is a purified neurotoxin type A complex produced by fermentation of the bacterium Clostridium </a:t>
            </a:r>
            <a:r>
              <a:rPr lang="en-US" sz="1500" dirty="0" err="1" smtClean="0"/>
              <a:t>botulinum</a:t>
            </a:r>
            <a:r>
              <a:rPr lang="en-US" sz="1500" dirty="0" smtClean="0"/>
              <a:t> type A, Hall Strain. It is purified from the culture supernatant by a series of precipitation, dialysis, and chromatography steps. The neurotoxin complex is composed of the neurotoxin, </a:t>
            </a:r>
            <a:r>
              <a:rPr lang="en-US" sz="1500" dirty="0" err="1" smtClean="0"/>
              <a:t>hemagglutinin</a:t>
            </a:r>
            <a:r>
              <a:rPr lang="en-US" sz="1500" dirty="0" smtClean="0"/>
              <a:t> proteins and non-toxin non-</a:t>
            </a:r>
            <a:r>
              <a:rPr lang="en-US" sz="1500" dirty="0" err="1" smtClean="0"/>
              <a:t>hemagglutinin</a:t>
            </a:r>
            <a:r>
              <a:rPr lang="en-US" sz="1500" dirty="0" smtClean="0"/>
              <a:t> protein. </a:t>
            </a:r>
            <a:r>
              <a:rPr lang="en-US" sz="1500" dirty="0" err="1" smtClean="0"/>
              <a:t>Dysport</a:t>
            </a:r>
            <a:r>
              <a:rPr lang="en-US" sz="1500" dirty="0" smtClean="0"/>
              <a:t> is supplied in a single-use, sterile vial for </a:t>
            </a:r>
            <a:r>
              <a:rPr lang="en-US" sz="1500" dirty="0" smtClean="0"/>
              <a:t>reconstitution to be administered as intramuscular injection </a:t>
            </a:r>
            <a:endParaRPr lang="en-US" sz="1500" dirty="0" smtClean="0"/>
          </a:p>
        </p:txBody>
      </p:sp>
      <p:sp>
        <p:nvSpPr>
          <p:cNvPr id="15" name="Title 1"/>
          <p:cNvSpPr txBox="1">
            <a:spLocks/>
          </p:cNvSpPr>
          <p:nvPr/>
        </p:nvSpPr>
        <p:spPr>
          <a:xfrm>
            <a:off x="304800" y="1752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04800" y="2057400"/>
            <a:ext cx="8229600" cy="533400"/>
          </a:xfrm>
          <a:prstGeom prst="rect">
            <a:avLst/>
          </a:prstGeom>
        </p:spPr>
        <p:txBody>
          <a:bodyPr vert="horz" lIns="91440" tIns="45720" rIns="91440" bIns="45720" rtlCol="0">
            <a:noAutofit/>
          </a:bodyPr>
          <a:lstStyle/>
          <a:p>
            <a:pPr algn="just">
              <a:spcBef>
                <a:spcPct val="20000"/>
              </a:spcBef>
            </a:pPr>
            <a:r>
              <a:rPr lang="en-US" sz="1500" dirty="0" smtClean="0"/>
              <a:t>Each vial contains 500 or 300 Units of lyophilized </a:t>
            </a:r>
            <a:r>
              <a:rPr lang="en-US" sz="1500" dirty="0" err="1" smtClean="0"/>
              <a:t>abobotulinumtoxinA</a:t>
            </a:r>
            <a:r>
              <a:rPr lang="en-US" sz="1500" dirty="0" smtClean="0"/>
              <a:t>, 125 micrograms human serum albumin and 2.5 mg lactose. </a:t>
            </a:r>
            <a:r>
              <a:rPr lang="en-US" sz="1500" dirty="0" err="1" smtClean="0"/>
              <a:t>Dysport</a:t>
            </a:r>
            <a:r>
              <a:rPr lang="en-US" sz="1500" dirty="0" smtClean="0"/>
              <a:t> may contain trace amounts of cow's milk proteins.</a:t>
            </a:r>
            <a:endParaRPr lang="en-US" sz="1500" dirty="0" smtClean="0"/>
          </a:p>
        </p:txBody>
      </p:sp>
      <p:sp>
        <p:nvSpPr>
          <p:cNvPr id="19" name="Title 1"/>
          <p:cNvSpPr txBox="1">
            <a:spLocks/>
          </p:cNvSpPr>
          <p:nvPr/>
        </p:nvSpPr>
        <p:spPr>
          <a:xfrm>
            <a:off x="304800" y="2514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Content Placeholder 2"/>
          <p:cNvSpPr txBox="1">
            <a:spLocks/>
          </p:cNvSpPr>
          <p:nvPr/>
        </p:nvSpPr>
        <p:spPr>
          <a:xfrm>
            <a:off x="304800" y="28194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Dysport</a:t>
            </a:r>
            <a:r>
              <a:rPr lang="en-US" sz="1500" dirty="0" smtClean="0"/>
              <a:t> is indicated for the treatment of  Cervical </a:t>
            </a:r>
            <a:r>
              <a:rPr lang="en-US" sz="1500" dirty="0" err="1" smtClean="0"/>
              <a:t>Dystonia</a:t>
            </a:r>
            <a:r>
              <a:rPr lang="en-US" sz="1500" dirty="0" smtClean="0"/>
              <a:t> and </a:t>
            </a:r>
            <a:r>
              <a:rPr lang="en-US" sz="1500" dirty="0" err="1" smtClean="0"/>
              <a:t>Glabellar</a:t>
            </a:r>
            <a:r>
              <a:rPr lang="en-US" sz="1500" dirty="0" smtClean="0"/>
              <a:t> Lines</a:t>
            </a:r>
            <a:endParaRPr lang="en-US" sz="1500" dirty="0" smtClean="0"/>
          </a:p>
        </p:txBody>
      </p:sp>
      <p:sp>
        <p:nvSpPr>
          <p:cNvPr id="21" name="Title 1"/>
          <p:cNvSpPr txBox="1">
            <a:spLocks/>
          </p:cNvSpPr>
          <p:nvPr/>
        </p:nvSpPr>
        <p:spPr>
          <a:xfrm>
            <a:off x="304800" y="3048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2" name="Content Placeholder 2"/>
          <p:cNvSpPr txBox="1">
            <a:spLocks/>
          </p:cNvSpPr>
          <p:nvPr/>
        </p:nvSpPr>
        <p:spPr>
          <a:xfrm>
            <a:off x="304800" y="3352800"/>
            <a:ext cx="8229600" cy="350838"/>
          </a:xfrm>
          <a:prstGeom prst="rect">
            <a:avLst/>
          </a:prstGeom>
        </p:spPr>
        <p:txBody>
          <a:bodyPr vert="horz" lIns="91440" tIns="45720" rIns="91440" bIns="45720" rtlCol="0">
            <a:noAutofit/>
          </a:bodyPr>
          <a:lstStyle/>
          <a:p>
            <a:pPr algn="just">
              <a:spcBef>
                <a:spcPct val="20000"/>
              </a:spcBef>
            </a:pPr>
            <a:r>
              <a:rPr lang="en-US" sz="1500" dirty="0" smtClean="0"/>
              <a:t>In Cervical </a:t>
            </a:r>
            <a:r>
              <a:rPr lang="en-US" sz="1500" dirty="0" err="1" smtClean="0"/>
              <a:t>Dystonia</a:t>
            </a:r>
            <a:r>
              <a:rPr lang="en-US" sz="1500" dirty="0" smtClean="0"/>
              <a:t>: Initial dose of DYSPORT ® is 500 Units given intramuscularly. Re-treatment every 12 to 16 weeks or longer, as necessary, based on return of clinical symptoms with doses administered between 250 and 1000 Units to optimize clinical benefit.   In </a:t>
            </a:r>
            <a:r>
              <a:rPr lang="en-US" sz="1500" dirty="0" err="1" smtClean="0"/>
              <a:t>Glabellar</a:t>
            </a:r>
            <a:r>
              <a:rPr lang="en-US" sz="1500" dirty="0" smtClean="0"/>
              <a:t> Lines: A total dose of 50 Units of DYSPORT ®, divided in five equal aliquots of 10 Units each, should be administered to affected muscles to achieve clinical effect</a:t>
            </a:r>
            <a:endParaRPr lang="en-US" sz="1500" dirty="0" smtClean="0"/>
          </a:p>
        </p:txBody>
      </p:sp>
      <p:sp>
        <p:nvSpPr>
          <p:cNvPr id="23" name="Title 1"/>
          <p:cNvSpPr txBox="1">
            <a:spLocks/>
          </p:cNvSpPr>
          <p:nvPr/>
        </p:nvSpPr>
        <p:spPr>
          <a:xfrm>
            <a:off x="304800" y="4495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24" name="Content Placeholder 2"/>
          <p:cNvSpPr txBox="1">
            <a:spLocks/>
          </p:cNvSpPr>
          <p:nvPr/>
        </p:nvSpPr>
        <p:spPr>
          <a:xfrm>
            <a:off x="304800" y="4800600"/>
            <a:ext cx="8229600" cy="274638"/>
          </a:xfrm>
          <a:prstGeom prst="rect">
            <a:avLst/>
          </a:prstGeom>
        </p:spPr>
        <p:txBody>
          <a:bodyPr vert="horz" lIns="91440" tIns="45720" rIns="91440" bIns="45720" rtlCol="0">
            <a:noAutofit/>
          </a:bodyPr>
          <a:lstStyle/>
          <a:p>
            <a:pPr algn="just">
              <a:spcBef>
                <a:spcPct val="20000"/>
              </a:spcBef>
            </a:pPr>
            <a:r>
              <a:rPr lang="en-US" sz="1500" dirty="0" smtClean="0"/>
              <a:t>DYSPORT® is contraindicated in patients with known hypersensitivity to any </a:t>
            </a:r>
            <a:r>
              <a:rPr lang="en-US" sz="1500" dirty="0" err="1" smtClean="0"/>
              <a:t>botulinum</a:t>
            </a:r>
            <a:r>
              <a:rPr lang="en-US" sz="1500" dirty="0" smtClean="0"/>
              <a:t> toxin preparation or to any of the components in the formulation</a:t>
            </a:r>
            <a:endParaRPr lang="en-US" sz="1500" dirty="0" smtClean="0"/>
          </a:p>
        </p:txBody>
      </p:sp>
      <p:sp>
        <p:nvSpPr>
          <p:cNvPr id="17" name="Title 1"/>
          <p:cNvSpPr txBox="1">
            <a:spLocks/>
          </p:cNvSpPr>
          <p:nvPr/>
        </p:nvSpPr>
        <p:spPr>
          <a:xfrm>
            <a:off x="304800" y="228600"/>
            <a:ext cx="3200400" cy="411162"/>
          </a:xfrm>
          <a:prstGeom prst="rect">
            <a:avLst/>
          </a:prstGeom>
        </p:spPr>
        <p:txBody>
          <a:bodyPr vert="horz" lIns="91440" tIns="45720" rIns="91440" bIns="45720" rtlCol="0" anchor="ctr">
            <a:normAutofit/>
          </a:bodyPr>
          <a:lstStyle/>
          <a:p>
            <a:pPr lvl="0">
              <a:spcBef>
                <a:spcPct val="0"/>
              </a:spcBef>
            </a:pPr>
            <a:r>
              <a:rPr lang="en-US" b="1" dirty="0" err="1" smtClean="0">
                <a:latin typeface="+mj-lt"/>
                <a:ea typeface="+mj-ea"/>
                <a:cs typeface="+mj-cs"/>
              </a:rPr>
              <a:t>Dysport</a:t>
            </a:r>
            <a:endParaRPr kumimoji="0" lang="en-US"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Title 1"/>
          <p:cNvSpPr txBox="1">
            <a:spLocks/>
          </p:cNvSpPr>
          <p:nvPr/>
        </p:nvSpPr>
        <p:spPr>
          <a:xfrm>
            <a:off x="304800" y="5257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25" name="Content Placeholder 2"/>
          <p:cNvSpPr txBox="1">
            <a:spLocks/>
          </p:cNvSpPr>
          <p:nvPr/>
        </p:nvSpPr>
        <p:spPr>
          <a:xfrm>
            <a:off x="304800" y="5562600"/>
            <a:ext cx="8229600" cy="762000"/>
          </a:xfrm>
          <a:prstGeom prst="rect">
            <a:avLst/>
          </a:prstGeom>
        </p:spPr>
        <p:txBody>
          <a:bodyPr vert="horz" lIns="91440" tIns="45720" rIns="91440" bIns="45720" rtlCol="0">
            <a:noAutofit/>
          </a:bodyPr>
          <a:lstStyle/>
          <a:p>
            <a:pPr algn="just">
              <a:spcBef>
                <a:spcPct val="20000"/>
              </a:spcBef>
            </a:pPr>
            <a:r>
              <a:rPr lang="en-US" sz="1500" dirty="0" smtClean="0"/>
              <a:t>In Cervical </a:t>
            </a:r>
            <a:r>
              <a:rPr lang="en-US" sz="1500" dirty="0" err="1" smtClean="0"/>
              <a:t>Dystonia</a:t>
            </a:r>
            <a:r>
              <a:rPr lang="en-US" sz="1500" dirty="0" smtClean="0"/>
              <a:t>: Most commonly observed adverse reactions (&gt; 5% of patients) are: muscular weakness, </a:t>
            </a:r>
            <a:r>
              <a:rPr lang="en-US" sz="1500" dirty="0" err="1" smtClean="0"/>
              <a:t>dysphagia</a:t>
            </a:r>
            <a:r>
              <a:rPr lang="en-US" sz="1500" dirty="0" smtClean="0"/>
              <a:t>, dry mouth, injection site discomfort, fatigue, headache, neck pain, musculoskeletal pain, </a:t>
            </a:r>
            <a:r>
              <a:rPr lang="en-US" sz="1500" dirty="0" err="1" smtClean="0"/>
              <a:t>dysphonia</a:t>
            </a:r>
            <a:r>
              <a:rPr lang="en-US" sz="1500" dirty="0" smtClean="0"/>
              <a:t>, injection site pain, and eye disorders. In </a:t>
            </a:r>
            <a:r>
              <a:rPr lang="en-US" sz="1500" dirty="0" err="1" smtClean="0"/>
              <a:t>Glabellar</a:t>
            </a:r>
            <a:r>
              <a:rPr lang="en-US" sz="1500" dirty="0" smtClean="0"/>
              <a:t> Lines: The most frequently reported adverse events (≥2%) are </a:t>
            </a:r>
            <a:r>
              <a:rPr lang="en-US" sz="1500" dirty="0" err="1" smtClean="0"/>
              <a:t>nasopharyngitis</a:t>
            </a:r>
            <a:r>
              <a:rPr lang="en-US" sz="1500" dirty="0" smtClean="0"/>
              <a:t>, headache, injection site pain, injection site reaction, upper respiratory tract infection, eyelid edema, eyelid </a:t>
            </a:r>
            <a:r>
              <a:rPr lang="en-US" sz="1500" dirty="0" err="1" smtClean="0"/>
              <a:t>ptosis</a:t>
            </a:r>
            <a:r>
              <a:rPr lang="en-US" sz="1500" dirty="0" smtClean="0"/>
              <a:t>, sinusitis and nausea</a:t>
            </a:r>
            <a:endParaRPr lang="en-US" sz="15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990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228600" y="1295400"/>
            <a:ext cx="8229600" cy="11430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http://dailymed.nlm.nih.gov/dailymed/drugInfo.cfm?setid=195ebbc0-eaac-4015-97fd-3653b815a758  </a:t>
            </a:r>
            <a:endParaRPr lang="en-US" sz="1500" dirty="0" smtClean="0"/>
          </a:p>
          <a:p>
            <a:pPr marL="342900" indent="-342900" algn="just">
              <a:spcBef>
                <a:spcPct val="20000"/>
              </a:spcBef>
              <a:buAutoNum type="arabicPeriod"/>
            </a:pPr>
            <a:r>
              <a:rPr lang="en-US" sz="1500" dirty="0" smtClean="0"/>
              <a:t>http</a:t>
            </a:r>
            <a:r>
              <a:rPr lang="en-US" sz="1500" dirty="0" smtClean="0"/>
              <a:t>://www.rxlist.com/dysport-drug.htm</a:t>
            </a:r>
            <a:endParaRPr lang="en-US" sz="1500" dirty="0" smtClean="0"/>
          </a:p>
        </p:txBody>
      </p:sp>
      <p:sp>
        <p:nvSpPr>
          <p:cNvPr id="10" name="Rectangle 9"/>
          <p:cNvSpPr/>
          <p:nvPr/>
        </p:nvSpPr>
        <p:spPr>
          <a:xfrm>
            <a:off x="228600" y="2286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228600" y="533400"/>
            <a:ext cx="8229600" cy="533400"/>
          </a:xfrm>
          <a:prstGeom prst="rect">
            <a:avLst/>
          </a:prstGeom>
        </p:spPr>
        <p:txBody>
          <a:bodyPr vert="horz" lIns="91440" tIns="45720" rIns="91440" bIns="45720" rtlCol="0">
            <a:noAutofit/>
          </a:bodyPr>
          <a:lstStyle/>
          <a:p>
            <a:pPr algn="just">
              <a:spcBef>
                <a:spcPct val="20000"/>
              </a:spcBef>
            </a:pPr>
            <a:r>
              <a:rPr lang="en-US" sz="1500" dirty="0" err="1" smtClean="0"/>
              <a:t>Aminoglycosides</a:t>
            </a:r>
            <a:r>
              <a:rPr lang="en-US" sz="1500" dirty="0" smtClean="0"/>
              <a:t> and Other Agents Interfering with Neuromuscular Transmission, </a:t>
            </a:r>
            <a:r>
              <a:rPr lang="en-US" sz="1500" dirty="0" err="1" smtClean="0"/>
              <a:t>Anticholinergic</a:t>
            </a:r>
            <a:r>
              <a:rPr lang="en-US" sz="1500" dirty="0" smtClean="0"/>
              <a:t> Drugs, Other </a:t>
            </a:r>
            <a:r>
              <a:rPr lang="en-US" sz="1500" dirty="0" err="1" smtClean="0"/>
              <a:t>Botulinum</a:t>
            </a:r>
            <a:r>
              <a:rPr lang="en-US" sz="1500" dirty="0" smtClean="0"/>
              <a:t> Neurotoxin Products, Muscle Relaxants</a:t>
            </a:r>
            <a:endParaRPr lang="en-US" sz="15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04800" y="152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81000" y="25908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4" name="Content Placeholder 2"/>
          <p:cNvSpPr txBox="1">
            <a:spLocks/>
          </p:cNvSpPr>
          <p:nvPr/>
        </p:nvSpPr>
        <p:spPr>
          <a:xfrm>
            <a:off x="304800" y="609600"/>
            <a:ext cx="8229600" cy="762000"/>
          </a:xfrm>
          <a:prstGeom prst="rect">
            <a:avLst/>
          </a:prstGeom>
        </p:spPr>
        <p:txBody>
          <a:bodyPr vert="horz" lIns="91440" tIns="45720" rIns="91440" bIns="45720" rtlCol="0">
            <a:noAutofit/>
          </a:bodyPr>
          <a:lstStyle/>
          <a:p>
            <a:pPr algn="just">
              <a:spcBef>
                <a:spcPct val="20000"/>
              </a:spcBef>
            </a:pPr>
            <a:r>
              <a:rPr lang="en-US" sz="1500" dirty="0" smtClean="0"/>
              <a:t>The active ingredient of XEOMIN is </a:t>
            </a:r>
            <a:r>
              <a:rPr lang="en-US" sz="1500" dirty="0" err="1" smtClean="0"/>
              <a:t>botulinum</a:t>
            </a:r>
            <a:r>
              <a:rPr lang="en-US" sz="1500" dirty="0" smtClean="0"/>
              <a:t> toxin type A produced from fermentation of Hall strain Clostridium </a:t>
            </a:r>
            <a:r>
              <a:rPr lang="en-US" sz="1500" dirty="0" err="1" smtClean="0"/>
              <a:t>botulinum</a:t>
            </a:r>
            <a:r>
              <a:rPr lang="en-US" sz="1500" dirty="0" smtClean="0"/>
              <a:t> serotype A. The </a:t>
            </a:r>
            <a:r>
              <a:rPr lang="en-US" sz="1500" dirty="0" err="1" smtClean="0"/>
              <a:t>botulinum</a:t>
            </a:r>
            <a:r>
              <a:rPr lang="en-US" sz="1500" dirty="0" smtClean="0"/>
              <a:t> toxin complex is purified from the culture supernatant and then the active ingredient is separated from the proteins. XEOMIN is a sterile white to off-white lyophilized powder after reconstitution with preservative-free 0.9% Saline for </a:t>
            </a:r>
            <a:r>
              <a:rPr lang="en-US" sz="1500" dirty="0" smtClean="0"/>
              <a:t>Injection to be administered intramuscularly. </a:t>
            </a:r>
            <a:endParaRPr lang="en-US" sz="1500" dirty="0" smtClean="0"/>
          </a:p>
        </p:txBody>
      </p:sp>
      <p:sp>
        <p:nvSpPr>
          <p:cNvPr id="15" name="Title 1"/>
          <p:cNvSpPr txBox="1">
            <a:spLocks/>
          </p:cNvSpPr>
          <p:nvPr/>
        </p:nvSpPr>
        <p:spPr>
          <a:xfrm>
            <a:off x="304800" y="1722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04800" y="1981200"/>
            <a:ext cx="8229600" cy="533400"/>
          </a:xfrm>
          <a:prstGeom prst="rect">
            <a:avLst/>
          </a:prstGeom>
        </p:spPr>
        <p:txBody>
          <a:bodyPr vert="horz" lIns="91440" tIns="45720" rIns="91440" bIns="45720" rtlCol="0">
            <a:noAutofit/>
          </a:bodyPr>
          <a:lstStyle/>
          <a:p>
            <a:pPr algn="just">
              <a:spcBef>
                <a:spcPct val="20000"/>
              </a:spcBef>
            </a:pPr>
            <a:r>
              <a:rPr lang="en-US" sz="1500" dirty="0" smtClean="0"/>
              <a:t>One vial of XEOMIN contains 50 or 100 Units of </a:t>
            </a:r>
            <a:r>
              <a:rPr lang="en-US" sz="1500" dirty="0" err="1" smtClean="0"/>
              <a:t>incobotulinumtoxinA</a:t>
            </a:r>
            <a:r>
              <a:rPr lang="en-US" sz="1500" dirty="0" smtClean="0"/>
              <a:t>, 1 mg of human albumin, and 4.7 mg sucrose.</a:t>
            </a:r>
            <a:endParaRPr lang="en-US" sz="1500" dirty="0" smtClean="0"/>
          </a:p>
        </p:txBody>
      </p:sp>
      <p:sp>
        <p:nvSpPr>
          <p:cNvPr id="19" name="Title 1"/>
          <p:cNvSpPr txBox="1">
            <a:spLocks/>
          </p:cNvSpPr>
          <p:nvPr/>
        </p:nvSpPr>
        <p:spPr>
          <a:xfrm>
            <a:off x="304800" y="2438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Content Placeholder 2"/>
          <p:cNvSpPr txBox="1">
            <a:spLocks/>
          </p:cNvSpPr>
          <p:nvPr/>
        </p:nvSpPr>
        <p:spPr>
          <a:xfrm>
            <a:off x="304800" y="27432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Xeomin</a:t>
            </a:r>
            <a:r>
              <a:rPr lang="en-US" sz="1500" dirty="0" smtClean="0"/>
              <a:t> is indicated in Cervical </a:t>
            </a:r>
            <a:r>
              <a:rPr lang="en-US" sz="1500" dirty="0" err="1" smtClean="0"/>
              <a:t>Dystonia</a:t>
            </a:r>
            <a:r>
              <a:rPr lang="en-US" sz="1500" dirty="0" smtClean="0"/>
              <a:t>, </a:t>
            </a:r>
            <a:r>
              <a:rPr lang="en-US" sz="1500" dirty="0" err="1" smtClean="0"/>
              <a:t>Blepharospasm</a:t>
            </a:r>
            <a:r>
              <a:rPr lang="en-US" sz="1500" dirty="0" smtClean="0"/>
              <a:t>, </a:t>
            </a:r>
            <a:r>
              <a:rPr lang="en-US" sz="1500" dirty="0" err="1" smtClean="0"/>
              <a:t>Glabellar</a:t>
            </a:r>
            <a:r>
              <a:rPr lang="en-US" sz="1500" dirty="0" smtClean="0"/>
              <a:t> Lines</a:t>
            </a:r>
            <a:endParaRPr lang="en-US" sz="1500" dirty="0" smtClean="0"/>
          </a:p>
        </p:txBody>
      </p:sp>
      <p:sp>
        <p:nvSpPr>
          <p:cNvPr id="21" name="Title 1"/>
          <p:cNvSpPr txBox="1">
            <a:spLocks/>
          </p:cNvSpPr>
          <p:nvPr/>
        </p:nvSpPr>
        <p:spPr>
          <a:xfrm>
            <a:off x="304800" y="2971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2" name="Content Placeholder 2"/>
          <p:cNvSpPr txBox="1">
            <a:spLocks/>
          </p:cNvSpPr>
          <p:nvPr/>
        </p:nvSpPr>
        <p:spPr>
          <a:xfrm>
            <a:off x="304800" y="3276600"/>
            <a:ext cx="8229600" cy="350838"/>
          </a:xfrm>
          <a:prstGeom prst="rect">
            <a:avLst/>
          </a:prstGeom>
        </p:spPr>
        <p:txBody>
          <a:bodyPr vert="horz" lIns="91440" tIns="45720" rIns="91440" bIns="45720" rtlCol="0">
            <a:noAutofit/>
          </a:bodyPr>
          <a:lstStyle/>
          <a:p>
            <a:pPr algn="just">
              <a:spcBef>
                <a:spcPct val="20000"/>
              </a:spcBef>
            </a:pPr>
            <a:r>
              <a:rPr lang="en-US" sz="1500" dirty="0" smtClean="0"/>
              <a:t>In Cervical </a:t>
            </a:r>
            <a:r>
              <a:rPr lang="en-US" sz="1500" dirty="0" err="1" smtClean="0"/>
              <a:t>Dystonia</a:t>
            </a:r>
            <a:r>
              <a:rPr lang="en-US" sz="1500" dirty="0" smtClean="0"/>
              <a:t>: Initial dose of </a:t>
            </a:r>
            <a:r>
              <a:rPr lang="en-US" sz="1500" dirty="0" err="1" smtClean="0"/>
              <a:t>Xeomin</a:t>
            </a:r>
            <a:r>
              <a:rPr lang="en-US" sz="1500" dirty="0" smtClean="0"/>
              <a:t> is 120 Units given intramuscularly. In </a:t>
            </a:r>
            <a:r>
              <a:rPr lang="en-US" sz="1500" dirty="0" err="1" smtClean="0"/>
              <a:t>Blepharospasm</a:t>
            </a:r>
            <a:r>
              <a:rPr lang="en-US" sz="1500" dirty="0" smtClean="0"/>
              <a:t>: The total initial dose of XEOMIN in both eyes should not exceed 70 Units (35 Units/eye).In </a:t>
            </a:r>
            <a:r>
              <a:rPr lang="en-US" sz="1500" dirty="0" err="1" smtClean="0"/>
              <a:t>Glabellar</a:t>
            </a:r>
            <a:r>
              <a:rPr lang="en-US" sz="1500" dirty="0" smtClean="0"/>
              <a:t> Lines: The total recommended XEOMIN dose is 20 Units per treatment session divided into five equal intramuscular injections of 4 Units each.</a:t>
            </a:r>
            <a:endParaRPr lang="en-US" sz="1500" dirty="0" smtClean="0"/>
          </a:p>
        </p:txBody>
      </p:sp>
      <p:sp>
        <p:nvSpPr>
          <p:cNvPr id="23" name="Title 1"/>
          <p:cNvSpPr txBox="1">
            <a:spLocks/>
          </p:cNvSpPr>
          <p:nvPr/>
        </p:nvSpPr>
        <p:spPr>
          <a:xfrm>
            <a:off x="304800" y="41608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24" name="Content Placeholder 2"/>
          <p:cNvSpPr txBox="1">
            <a:spLocks/>
          </p:cNvSpPr>
          <p:nvPr/>
        </p:nvSpPr>
        <p:spPr>
          <a:xfrm>
            <a:off x="304800" y="4449762"/>
            <a:ext cx="8229600" cy="579438"/>
          </a:xfrm>
          <a:prstGeom prst="rect">
            <a:avLst/>
          </a:prstGeom>
        </p:spPr>
        <p:txBody>
          <a:bodyPr vert="horz" lIns="91440" tIns="45720" rIns="91440" bIns="45720" rtlCol="0">
            <a:noAutofit/>
          </a:bodyPr>
          <a:lstStyle/>
          <a:p>
            <a:pPr algn="just">
              <a:spcBef>
                <a:spcPct val="20000"/>
              </a:spcBef>
            </a:pPr>
            <a:r>
              <a:rPr lang="en-US" sz="1500" dirty="0" smtClean="0"/>
              <a:t>Known hypersensitivity to the active substance </a:t>
            </a:r>
            <a:r>
              <a:rPr lang="en-US" sz="1500" dirty="0" err="1" smtClean="0"/>
              <a:t>botulinum</a:t>
            </a:r>
            <a:r>
              <a:rPr lang="en-US" sz="1500" dirty="0" smtClean="0"/>
              <a:t> neurotoxin type A or to any of the </a:t>
            </a:r>
            <a:r>
              <a:rPr lang="en-US" sz="1500" dirty="0" err="1" smtClean="0"/>
              <a:t>excipients</a:t>
            </a:r>
            <a:r>
              <a:rPr lang="en-US" sz="1500" dirty="0" smtClean="0"/>
              <a:t> and Infection at the proposed injection sites</a:t>
            </a:r>
            <a:endParaRPr lang="en-US" sz="1500" dirty="0" smtClean="0"/>
          </a:p>
        </p:txBody>
      </p:sp>
      <p:sp>
        <p:nvSpPr>
          <p:cNvPr id="17" name="Title 1"/>
          <p:cNvSpPr txBox="1">
            <a:spLocks/>
          </p:cNvSpPr>
          <p:nvPr/>
        </p:nvSpPr>
        <p:spPr>
          <a:xfrm>
            <a:off x="304800" y="228600"/>
            <a:ext cx="3200400" cy="411162"/>
          </a:xfrm>
          <a:prstGeom prst="rect">
            <a:avLst/>
          </a:prstGeom>
        </p:spPr>
        <p:txBody>
          <a:bodyPr vert="horz" lIns="91440" tIns="45720" rIns="91440" bIns="45720" rtlCol="0" anchor="ctr">
            <a:normAutofit/>
          </a:bodyPr>
          <a:lstStyle/>
          <a:p>
            <a:pPr lvl="0">
              <a:spcBef>
                <a:spcPct val="0"/>
              </a:spcBef>
            </a:pPr>
            <a:r>
              <a:rPr lang="en-US" b="1" dirty="0" err="1" smtClean="0">
                <a:latin typeface="+mj-lt"/>
                <a:ea typeface="+mj-ea"/>
                <a:cs typeface="+mj-cs"/>
              </a:rPr>
              <a:t>Xeomin</a:t>
            </a:r>
            <a:endParaRPr kumimoji="0" lang="en-US"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Title 1"/>
          <p:cNvSpPr txBox="1">
            <a:spLocks/>
          </p:cNvSpPr>
          <p:nvPr/>
        </p:nvSpPr>
        <p:spPr>
          <a:xfrm>
            <a:off x="304800" y="49228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25" name="Content Placeholder 2"/>
          <p:cNvSpPr txBox="1">
            <a:spLocks/>
          </p:cNvSpPr>
          <p:nvPr/>
        </p:nvSpPr>
        <p:spPr>
          <a:xfrm>
            <a:off x="304800" y="5257800"/>
            <a:ext cx="8229600" cy="762000"/>
          </a:xfrm>
          <a:prstGeom prst="rect">
            <a:avLst/>
          </a:prstGeom>
        </p:spPr>
        <p:txBody>
          <a:bodyPr vert="horz" lIns="91440" tIns="45720" rIns="91440" bIns="45720" rtlCol="0">
            <a:noAutofit/>
          </a:bodyPr>
          <a:lstStyle/>
          <a:p>
            <a:pPr algn="just">
              <a:spcBef>
                <a:spcPct val="20000"/>
              </a:spcBef>
            </a:pPr>
            <a:r>
              <a:rPr lang="en-US" sz="1500" dirty="0" smtClean="0"/>
              <a:t>In Cervical </a:t>
            </a:r>
            <a:r>
              <a:rPr lang="en-US" sz="1500" dirty="0" err="1" smtClean="0"/>
              <a:t>Dystonia</a:t>
            </a:r>
            <a:r>
              <a:rPr lang="en-US" sz="1500" dirty="0" smtClean="0"/>
              <a:t>: The most commonly observed adverse reactions (≥5% of patients and &gt; placebo) are </a:t>
            </a:r>
            <a:r>
              <a:rPr lang="en-US" sz="1500" dirty="0" err="1" smtClean="0"/>
              <a:t>dysphagia</a:t>
            </a:r>
            <a:r>
              <a:rPr lang="en-US" sz="1500" dirty="0" smtClean="0"/>
              <a:t>, neck pain, muscle weakness, injection site pain, and musculoskeletal pain. In </a:t>
            </a:r>
            <a:r>
              <a:rPr lang="en-US" sz="1500" dirty="0" err="1" smtClean="0"/>
              <a:t>Blepharospasm</a:t>
            </a:r>
            <a:r>
              <a:rPr lang="en-US" sz="1500" dirty="0" smtClean="0"/>
              <a:t>: The most commonly observed adverse reactions (≥5% of patients and &gt; placebo) are eyelid </a:t>
            </a:r>
            <a:r>
              <a:rPr lang="en-US" sz="1500" dirty="0" err="1" smtClean="0"/>
              <a:t>ptosis</a:t>
            </a:r>
            <a:r>
              <a:rPr lang="en-US" sz="1500" dirty="0" smtClean="0"/>
              <a:t>, dry eye, dry mouth, diarrhea, headache, visual impairment, </a:t>
            </a:r>
            <a:r>
              <a:rPr lang="en-US" sz="1500" dirty="0" err="1" smtClean="0"/>
              <a:t>dyspnea</a:t>
            </a:r>
            <a:r>
              <a:rPr lang="en-US" sz="1500" dirty="0" smtClean="0"/>
              <a:t>, </a:t>
            </a:r>
            <a:r>
              <a:rPr lang="en-US" sz="1500" dirty="0" err="1" smtClean="0"/>
              <a:t>nasopharyngitis</a:t>
            </a:r>
            <a:r>
              <a:rPr lang="en-US" sz="1500" dirty="0" smtClean="0"/>
              <a:t>, and respiratory tract infection. In </a:t>
            </a:r>
            <a:r>
              <a:rPr lang="en-US" sz="1500" dirty="0" err="1" smtClean="0"/>
              <a:t>Glabellar</a:t>
            </a:r>
            <a:r>
              <a:rPr lang="en-US" sz="1500" dirty="0" smtClean="0"/>
              <a:t> </a:t>
            </a:r>
            <a:r>
              <a:rPr lang="en-US" sz="1500" dirty="0" err="1" smtClean="0"/>
              <a:t>Lines:The</a:t>
            </a:r>
            <a:r>
              <a:rPr lang="en-US" sz="1500" dirty="0" smtClean="0"/>
              <a:t> most commonly observed adverse reaction (&gt;1% of patients and &gt; placebo) is headache</a:t>
            </a:r>
            <a:endParaRPr lang="en-US" sz="15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1573</TotalTime>
  <Words>1398</Words>
  <Application>Microsoft Office PowerPoint</Application>
  <PresentationFormat>On-screen Show (4:3)</PresentationFormat>
  <Paragraphs>98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Botulinum Toxin Type A(DB00083) Approved and Investigational Drug</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Ankit</cp:lastModifiedBy>
  <cp:revision>164</cp:revision>
  <dcterms:created xsi:type="dcterms:W3CDTF">2014-12-19T08:52:54Z</dcterms:created>
  <dcterms:modified xsi:type="dcterms:W3CDTF">2015-01-15T05:49:21Z</dcterms:modified>
</cp:coreProperties>
</file>